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68" r:id="rId3"/>
    <p:sldId id="369"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70"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5" r:id="rId102"/>
    <p:sldId id="356" r:id="rId103"/>
    <p:sldId id="357" r:id="rId104"/>
    <p:sldId id="358" r:id="rId105"/>
    <p:sldId id="359" r:id="rId106"/>
    <p:sldId id="360" r:id="rId107"/>
    <p:sldId id="361" r:id="rId108"/>
    <p:sldId id="362" r:id="rId109"/>
    <p:sldId id="363" r:id="rId110"/>
    <p:sldId id="364" r:id="rId111"/>
    <p:sldId id="365" r:id="rId112"/>
    <p:sldId id="366" r:id="rId113"/>
    <p:sldId id="367"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p:cViewPr>
        <p:scale>
          <a:sx n="80" d="100"/>
          <a:sy n="80" d="100"/>
        </p:scale>
        <p:origin x="40"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nchor="b">
            <a:normAutofit/>
          </a:bodyPr>
          <a:lstStyle>
            <a:lvl1pPr algn="ctr">
              <a:defRPr sz="5400" b="1">
                <a:solidFill>
                  <a:srgbClr val="C00000"/>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01/02/2026</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lvl2pPr marL="685800" indent="-228600">
              <a:buClr>
                <a:srgbClr val="C00000"/>
              </a:buClr>
              <a:buFont typeface="Arial" panose="020B0604020202020204" pitchFamily="34" charset="0"/>
              <a:buChar char="•"/>
              <a:defRPr/>
            </a:lvl2pPr>
            <a:lvl3pPr marL="1143000" indent="-228600">
              <a:buClrTx/>
              <a:buFont typeface="Arial" panose="020B0604020202020204" pitchFamily="34" charset="0"/>
              <a:buChar char="•"/>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nchor="b">
            <a:normAutofit/>
          </a:bodyPr>
          <a:lstStyle>
            <a:lvl1pPr>
              <a:defRPr sz="4400" b="1">
                <a:solidFill>
                  <a:srgbClr val="C00000"/>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p:txBody>
          <a:body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825625"/>
            <a:ext cx="5181600" cy="4351338"/>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237DD-A251-437C-AEDD-CB5B4426A930}"/>
              </a:ext>
            </a:extLst>
          </p:cNvPr>
          <p:cNvSpPr>
            <a:spLocks noGrp="1"/>
          </p:cNvSpPr>
          <p:nvPr>
            <p:ph type="title"/>
          </p:nvPr>
        </p:nvSpPr>
        <p:spPr/>
        <p:txBody>
          <a:bodyPr/>
          <a:lstStyle/>
          <a:p>
            <a:r>
              <a:rPr lang="en-US"/>
              <a:t>Click to edit Master title style</a:t>
            </a:r>
            <a:endParaRPr lang="en-GB"/>
          </a:p>
        </p:txBody>
      </p:sp>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1289F0-EB91-42F5-8365-E3427F55C1DD}"/>
              </a:ext>
            </a:extLst>
          </p:cNvPr>
          <p:cNvSpPr>
            <a:spLocks noChangeAspect="1"/>
          </p:cNvSpPr>
          <p:nvPr userDrawn="1"/>
        </p:nvSpPr>
        <p:spPr>
          <a:xfrm>
            <a:off x="2262487" y="581720"/>
            <a:ext cx="7667022" cy="5935758"/>
          </a:xfrm>
          <a:prstGeom prst="rect">
            <a:avLst/>
          </a:prstGeom>
          <a:blipFill dpi="0" rotWithShape="1">
            <a:blip r:embed="rId13">
              <a:alphaModFix amt="25000"/>
              <a:extLst>
                <a:ext uri="{96DAC541-7B7A-43D3-8B79-37D633B846F1}">
                  <asvg:svgBlip xmlns:asvg="http://schemas.microsoft.com/office/drawing/2016/SVG/main" r:embed="rId14"/>
                </a:ext>
              </a:extLst>
            </a:blip>
            <a:srcRect/>
            <a:stretch>
              <a:fillRect/>
            </a:stretch>
          </a:blip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tIns="90000" bIns="90000" rtlCol="0" anchor="ctr" anchorCtr="0"/>
          <a:lstStyle/>
          <a:p>
            <a:pPr algn="ctr"/>
            <a:endParaRPr lang="en-GB" sz="1400" dirty="0" err="1">
              <a:solidFill>
                <a:schemeClr val="tx1"/>
              </a:solidFill>
            </a:endParaRPr>
          </a:p>
        </p:txBody>
      </p:sp>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949720" y="365125"/>
            <a:ext cx="10333113"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2345448-651E-4B5A-868C-102A5658F70B}"/>
              </a:ext>
            </a:extLst>
          </p:cNvPr>
          <p:cNvSpPr>
            <a:spLocks noGrp="1"/>
          </p:cNvSpPr>
          <p:nvPr>
            <p:ph type="body" idx="1"/>
          </p:nvPr>
        </p:nvSpPr>
        <p:spPr>
          <a:xfrm>
            <a:off x="838200" y="1825624"/>
            <a:ext cx="10515600" cy="46672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type="sldNum" sz="quarter" idx="4"/>
          </p:nvPr>
        </p:nvSpPr>
        <p:spPr>
          <a:xfrm>
            <a:off x="9448799" y="6542081"/>
            <a:ext cx="2743200" cy="315919"/>
          </a:xfrm>
          <a:prstGeom prst="rect">
            <a:avLst/>
          </a:prstGeom>
        </p:spPr>
        <p:txBody>
          <a:bodyPr vert="horz" lIns="91440" tIns="45720" rIns="91440" bIns="45720" rtlCol="0" anchor="ctr"/>
          <a:lstStyle>
            <a:lvl1pPr algn="r">
              <a:defRPr sz="1200">
                <a:solidFill>
                  <a:schemeClr val="tx1">
                    <a:tint val="75000"/>
                  </a:schemeClr>
                </a:solidFill>
              </a:defRPr>
            </a:lvl1pPr>
          </a:lstStyle>
          <a:p>
            <a:fld id="{E1C5CB42-CF14-4293-8971-6DCD1AAE8BE7}" type="slidenum">
              <a:rPr lang="en-GB" smtClean="0"/>
              <a:t>‹#›</a:t>
            </a:fld>
            <a:endParaRPr lang="en-GB"/>
          </a:p>
        </p:txBody>
      </p:sp>
      <p:sp>
        <p:nvSpPr>
          <p:cNvPr id="7" name="Rectangle 2">
            <a:extLst>
              <a:ext uri="{FF2B5EF4-FFF2-40B4-BE49-F238E27FC236}">
                <a16:creationId xmlns:a16="http://schemas.microsoft.com/office/drawing/2014/main" id="{9B768418-2B2A-4DD4-AF20-A6EC6C03C465}"/>
              </a:ext>
            </a:extLst>
          </p:cNvPr>
          <p:cNvSpPr>
            <a:spLocks noChangeArrowheads="1"/>
          </p:cNvSpPr>
          <p:nvPr userDrawn="1"/>
        </p:nvSpPr>
        <p:spPr bwMode="auto">
          <a:xfrm>
            <a:off x="-2" y="86916"/>
            <a:ext cx="12192001" cy="228029"/>
          </a:xfrm>
          <a:prstGeom prst="rect">
            <a:avLst/>
          </a:prstGeom>
          <a:solidFill>
            <a:srgbClr val="B0120E"/>
          </a:solidFill>
          <a:ln>
            <a:noFill/>
          </a:ln>
          <a:extLst>
            <a:ext uri="{91240B29-F687-4f45-9708-019B960494DF}">
              <a14:hiddenLine xmlns="" xmlns:a14="http://schemas.microsoft.com/office/drawing/2010/main" w="0">
                <a:solidFill>
                  <a:srgbClr val="000000"/>
                </a:solidFill>
                <a:miter lim="800000"/>
                <a:headEnd/>
                <a:tailEnd/>
              </a14:hiddenLine>
            </a:ext>
          </a:extLst>
        </p:spPr>
        <p:txBody>
          <a:bodyPr wrap="none" lIns="77925" tIns="38963" rIns="77925" bIns="38963" anchor="ctr"/>
          <a:lstStyle/>
          <a:p>
            <a:endParaRPr lang="en-US">
              <a:latin typeface="Calibri" pitchFamily="34" charset="0"/>
            </a:endParaRPr>
          </a:p>
        </p:txBody>
      </p:sp>
      <p:pic>
        <p:nvPicPr>
          <p:cNvPr id="9" name="Picture 8" descr="logo.pdf">
            <a:extLst>
              <a:ext uri="{FF2B5EF4-FFF2-40B4-BE49-F238E27FC236}">
                <a16:creationId xmlns:a16="http://schemas.microsoft.com/office/drawing/2014/main" id="{102BA6D8-072F-4F9F-A5A0-82DCD1210E27}"/>
              </a:ext>
            </a:extLst>
          </p:cNvPr>
          <p:cNvPicPr>
            <a:picLocks/>
          </p:cNvPicPr>
          <p:nvPr userDrawn="1"/>
        </p:nvPicPr>
        <p:blipFill>
          <a:blip r:embed="rId15" cstate="print">
            <a:extLst>
              <a:ext uri="{28A0092B-C50C-407E-A947-70E740481C1C}">
                <a14:useLocalDpi xmlns:a14="http://schemas.microsoft.com/office/drawing/2010/main" val="0"/>
              </a:ext>
            </a:extLst>
          </a:blip>
          <a:stretch>
            <a:fillRect/>
          </a:stretch>
        </p:blipFill>
        <p:spPr>
          <a:xfrm>
            <a:off x="11367532" y="326042"/>
            <a:ext cx="708279" cy="972000"/>
          </a:xfrm>
          <a:prstGeom prst="rect">
            <a:avLst/>
          </a:prstGeom>
        </p:spPr>
      </p:pic>
      <p:sp>
        <p:nvSpPr>
          <p:cNvPr id="4" name="Rectangle 3">
            <a:extLst>
              <a:ext uri="{FF2B5EF4-FFF2-40B4-BE49-F238E27FC236}">
                <a16:creationId xmlns:a16="http://schemas.microsoft.com/office/drawing/2014/main" id="{0530C013-6450-9241-806F-A84F38C100C4}"/>
              </a:ext>
            </a:extLst>
          </p:cNvPr>
          <p:cNvSpPr/>
          <p:nvPr userDrawn="1"/>
        </p:nvSpPr>
        <p:spPr>
          <a:xfrm>
            <a:off x="1069560" y="6618679"/>
            <a:ext cx="11678081" cy="276999"/>
          </a:xfrm>
          <a:prstGeom prst="rect">
            <a:avLst/>
          </a:prstGeom>
        </p:spPr>
        <p:txBody>
          <a:bodyPr wrap="square">
            <a:spAutoFit/>
          </a:bodyPr>
          <a:lstStyle/>
          <a:p>
            <a:r>
              <a:rPr lang="en-GB" sz="1200" b="1" dirty="0">
                <a:solidFill>
                  <a:schemeClr val="bg2">
                    <a:lumMod val="50000"/>
                  </a:schemeClr>
                </a:solidFill>
              </a:rPr>
              <a:t>Except where otherwise noted, these slides are licensed under a Creative Commons Attribution 4.0 License: http://</a:t>
            </a:r>
            <a:r>
              <a:rPr lang="en-GB" sz="1200" b="1" dirty="0" err="1">
                <a:solidFill>
                  <a:schemeClr val="bg2">
                    <a:lumMod val="50000"/>
                  </a:schemeClr>
                </a:solidFill>
              </a:rPr>
              <a:t>creativecommons.org</a:t>
            </a:r>
            <a:r>
              <a:rPr lang="en-GB" sz="1200" b="1" dirty="0">
                <a:solidFill>
                  <a:schemeClr val="bg2">
                    <a:lumMod val="50000"/>
                  </a:schemeClr>
                </a:solidFill>
              </a:rPr>
              <a:t>/by/4.0</a:t>
            </a:r>
            <a:endParaRPr lang="en-MW" sz="1200" b="1" dirty="0">
              <a:solidFill>
                <a:schemeClr val="bg2">
                  <a:lumMod val="50000"/>
                </a:schemeClr>
              </a:solidFill>
            </a:endParaRPr>
          </a:p>
        </p:txBody>
      </p:sp>
      <p:pic>
        <p:nvPicPr>
          <p:cNvPr id="11" name="Picture 10" descr="A drawing of a face  Description automatically generated">
            <a:extLst>
              <a:ext uri="{FF2B5EF4-FFF2-40B4-BE49-F238E27FC236}">
                <a16:creationId xmlns:a16="http://schemas.microsoft.com/office/drawing/2014/main" id="{EE356342-7E80-AD4B-BA14-513E4B339F25}"/>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6478840"/>
            <a:ext cx="1103012" cy="379160"/>
          </a:xfrm>
          <a:prstGeom prst="rect">
            <a:avLst/>
          </a:prstGeom>
        </p:spPr>
      </p:pic>
      <p:pic>
        <p:nvPicPr>
          <p:cNvPr id="5" name="Picture 4">
            <a:extLst>
              <a:ext uri="{FF2B5EF4-FFF2-40B4-BE49-F238E27FC236}">
                <a16:creationId xmlns:a16="http://schemas.microsoft.com/office/drawing/2014/main" id="{A2FC20B2-B48A-0EAE-CC08-D1D6081FDD9D}"/>
              </a:ext>
            </a:extLst>
          </p:cNvPr>
          <p:cNvPicPr>
            <a:picLocks noChangeAspect="1"/>
          </p:cNvPicPr>
          <p:nvPr userDrawn="1"/>
        </p:nvPicPr>
        <p:blipFill>
          <a:blip r:embed="rId17"/>
          <a:stretch>
            <a:fillRect/>
          </a:stretch>
        </p:blipFill>
        <p:spPr>
          <a:xfrm>
            <a:off x="24491" y="365125"/>
            <a:ext cx="953649" cy="932917"/>
          </a:xfrm>
          <a:prstGeom prst="rect">
            <a:avLst/>
          </a:prstGeom>
        </p:spPr>
      </p:pic>
    </p:spTree>
    <p:extLst>
      <p:ext uri="{BB962C8B-B14F-4D97-AF65-F5344CB8AC3E}">
        <p14:creationId xmlns:p14="http://schemas.microsoft.com/office/powerpoint/2010/main" val="29747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doi.org/10.1186/s41512-020-00074-3"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lw-stats/R_And_Statistics_Training_2026"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lw-stats/R_And_Statistics_Training_2026"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524000" y="1122363"/>
            <a:ext cx="9144000" cy="2387600"/>
          </a:xfrm>
        </p:spPr>
        <p:txBody>
          <a:bodyPr/>
          <a:lstStyle/>
          <a:p>
            <a:pPr marL="0" lvl="0" indent="0" algn="l">
              <a:buNone/>
            </a:pPr>
            <a:r>
              <a:rPr dirty="0"/>
              <a:t>Statistics and R short course</a:t>
            </a:r>
            <a:br>
              <a:rPr lang="en-GB" dirty="0"/>
            </a:br>
            <a:r>
              <a:rPr lang="en-GB" sz="1200" dirty="0"/>
              <a:t> </a:t>
            </a:r>
            <a:br>
              <a:rPr dirty="0"/>
            </a:br>
            <a:r>
              <a:rPr sz="4400" dirty="0"/>
              <a:t>Session 5: Basic regression modelling</a:t>
            </a:r>
            <a:endParaRPr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524000" y="4026500"/>
            <a:ext cx="9144000" cy="1231300"/>
          </a:xfrm>
        </p:spPr>
        <p:txBody>
          <a:bodyPr/>
          <a:lstStyle/>
          <a:p>
            <a:pPr marL="0" lvl="0" indent="0">
              <a:buNone/>
            </a:pPr>
            <a:br>
              <a:rPr dirty="0"/>
            </a:br>
            <a:br>
              <a:rPr dirty="0"/>
            </a:br>
            <a:r>
              <a:rPr lang="en-GB" dirty="0"/>
              <a:t>Jessie Khaki and </a:t>
            </a:r>
            <a:r>
              <a:rPr dirty="0"/>
              <a:t>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5580025"/>
            <a:ext cx="2743200" cy="311224"/>
          </a:xfrm>
          <a:prstGeom prst="rect">
            <a:avLst/>
          </a:prstGeom>
        </p:spPr>
        <p:txBody>
          <a:bodyPr/>
          <a:lstStyle/>
          <a:p>
            <a:pPr marL="0" lvl="0" indent="0">
              <a:buNone/>
            </a:pPr>
            <a:r>
              <a:rPr lang="en-GB" dirty="0"/>
              <a:t>2026-02-02</a:t>
            </a:r>
            <a:endParaRPr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Let’s suppose we have some data:</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03B4F"/>
                    </a:solidFill>
                    <a:latin typeface="Courier"/>
                  </a:rPr>
                  <a:t>df&lt;-</a:t>
                </a:r>
                <a:r>
                  <a:rPr>
                    <a:solidFill>
                      <a:srgbClr val="4758AB"/>
                    </a:solidFill>
                    <a:latin typeface="Courier"/>
                  </a:rPr>
                  <a:t>tibble</a:t>
                </a:r>
                <a:r>
                  <a:rPr>
                    <a:solidFill>
                      <a:srgbClr val="003B4F"/>
                    </a:solidFill>
                    <a:latin typeface="Courier"/>
                  </a:rPr>
                  <a:t>(</a:t>
                </a:r>
                <a:br/>
                <a:r>
                  <a:rPr>
                    <a:solidFill>
                      <a:srgbClr val="003B4F"/>
                    </a:solidFill>
                    <a:latin typeface="Courier"/>
                  </a:rPr>
                  <a:t>  </a:t>
                </a:r>
                <a:r>
                  <a:rPr>
                    <a:solidFill>
                      <a:srgbClr val="657422"/>
                    </a:solidFill>
                    <a:latin typeface="Courier"/>
                  </a:rPr>
                  <a:t>x=</a:t>
                </a:r>
                <a:r>
                  <a:rPr>
                    <a:solidFill>
                      <a:srgbClr val="4758AB"/>
                    </a:solidFill>
                    <a:latin typeface="Courier"/>
                  </a:rPr>
                  <a:t>runif</a:t>
                </a:r>
                <a:r>
                  <a:rPr>
                    <a:solidFill>
                      <a:srgbClr val="003B4F"/>
                    </a:solidFill>
                    <a:latin typeface="Courier"/>
                  </a:rPr>
                  <a:t>(</a:t>
                </a:r>
                <a:r>
                  <a:rPr>
                    <a:solidFill>
                      <a:srgbClr val="AD0000"/>
                    </a:solidFill>
                    <a:latin typeface="Courier"/>
                  </a:rPr>
                  <a:t>25</a:t>
                </a:r>
                <a:r>
                  <a:rPr>
                    <a:solidFill>
                      <a:srgbClr val="003B4F"/>
                    </a:solidFill>
                    <a:latin typeface="Courier"/>
                  </a:rPr>
                  <a:t>,</a:t>
                </a:r>
                <a:r>
                  <a:rPr>
                    <a:solidFill>
                      <a:srgbClr val="657422"/>
                    </a:solidFill>
                    <a:latin typeface="Courier"/>
                  </a:rPr>
                  <a:t>min=</a:t>
                </a:r>
                <a:r>
                  <a:rPr>
                    <a:solidFill>
                      <a:srgbClr val="5E5E5E"/>
                    </a:solidFill>
                    <a:latin typeface="Courier"/>
                  </a:rPr>
                  <a:t>-</a:t>
                </a:r>
                <a:r>
                  <a:rPr>
                    <a:solidFill>
                      <a:srgbClr val="AD0000"/>
                    </a:solidFill>
                    <a:latin typeface="Courier"/>
                  </a:rPr>
                  <a:t>5</a:t>
                </a:r>
                <a:r>
                  <a:rPr>
                    <a:solidFill>
                      <a:srgbClr val="003B4F"/>
                    </a:solidFill>
                    <a:latin typeface="Courier"/>
                  </a:rPr>
                  <a:t>,</a:t>
                </a:r>
                <a:r>
                  <a:rPr>
                    <a:solidFill>
                      <a:srgbClr val="657422"/>
                    </a:solidFill>
                    <a:latin typeface="Courier"/>
                  </a:rPr>
                  <a:t>max=</a:t>
                </a:r>
                <a:r>
                  <a:rPr>
                    <a:solidFill>
                      <a:srgbClr val="AD0000"/>
                    </a:solidFill>
                    <a:latin typeface="Courier"/>
                  </a:rPr>
                  <a:t>5</a:t>
                </a:r>
                <a:r>
                  <a:rPr>
                    <a:solidFill>
                      <a:srgbClr val="003B4F"/>
                    </a:solidFill>
                    <a:latin typeface="Courier"/>
                  </a:rPr>
                  <a:t>),</a:t>
                </a:r>
                <a:br/>
                <a:r>
                  <a:rPr>
                    <a:solidFill>
                      <a:srgbClr val="003B4F"/>
                    </a:solidFill>
                    <a:latin typeface="Courier"/>
                  </a:rPr>
                  <a:t>  </a:t>
                </a:r>
                <a:r>
                  <a:rPr>
                    <a:solidFill>
                      <a:srgbClr val="657422"/>
                    </a:solidFill>
                    <a:latin typeface="Courier"/>
                  </a:rPr>
                  <a:t>y=</a:t>
                </a:r>
                <a:r>
                  <a:rPr>
                    <a:solidFill>
                      <a:srgbClr val="AD0000"/>
                    </a:solidFill>
                    <a:latin typeface="Courier"/>
                  </a:rPr>
                  <a:t>1.5</a:t>
                </a:r>
                <a:r>
                  <a:rPr>
                    <a:solidFill>
                      <a:srgbClr val="5E5E5E"/>
                    </a:solidFill>
                    <a:latin typeface="Courier"/>
                  </a:rPr>
                  <a:t>*</a:t>
                </a:r>
                <a:r>
                  <a:rPr>
                    <a:solidFill>
                      <a:srgbClr val="003B4F"/>
                    </a:solidFill>
                    <a:latin typeface="Courier"/>
                  </a:rPr>
                  <a:t>x</a:t>
                </a:r>
                <a:r>
                  <a:rPr>
                    <a:solidFill>
                      <a:srgbClr val="5E5E5E"/>
                    </a:solidFill>
                    <a:latin typeface="Courier"/>
                  </a:rPr>
                  <a:t>+</a:t>
                </a:r>
                <a:r>
                  <a:rPr>
                    <a:solidFill>
                      <a:srgbClr val="4758AB"/>
                    </a:solidFill>
                    <a:latin typeface="Courier"/>
                  </a:rPr>
                  <a:t>rnorm</a:t>
                </a:r>
                <a:r>
                  <a:rPr>
                    <a:solidFill>
                      <a:srgbClr val="003B4F"/>
                    </a:solidFill>
                    <a:latin typeface="Courier"/>
                  </a:rPr>
                  <a:t>(</a:t>
                </a:r>
                <a:r>
                  <a:rPr>
                    <a:solidFill>
                      <a:srgbClr val="AD0000"/>
                    </a:solidFill>
                    <a:latin typeface="Courier"/>
                  </a:rPr>
                  <a:t>25</a:t>
                </a:r>
                <a:r>
                  <a:rPr>
                    <a:solidFill>
                      <a:srgbClr val="003B4F"/>
                    </a:solidFill>
                    <a:latin typeface="Courier"/>
                  </a:rPr>
                  <a:t>,</a:t>
                </a:r>
                <a:r>
                  <a:rPr>
                    <a:solidFill>
                      <a:srgbClr val="657422"/>
                    </a:solidFill>
                    <a:latin typeface="Courier"/>
                  </a:rPr>
                  <a:t>sd=</a:t>
                </a:r>
                <a:r>
                  <a:rPr>
                    <a:solidFill>
                      <a:srgbClr val="AD0000"/>
                    </a:solidFill>
                    <a:latin typeface="Courier"/>
                  </a:rPr>
                  <a:t>2</a:t>
                </a:r>
                <a:r>
                  <a:rPr>
                    <a:solidFill>
                      <a:srgbClr val="003B4F"/>
                    </a:solidFill>
                    <a:latin typeface="Courier"/>
                  </a:rPr>
                  <a:t>)</a:t>
                </a:r>
                <a:r>
                  <a:rPr>
                    <a:solidFill>
                      <a:srgbClr val="5E5E5E"/>
                    </a:solidFill>
                    <a:latin typeface="Courier"/>
                  </a:rPr>
                  <a:t>+</a:t>
                </a:r>
                <a:r>
                  <a:rPr>
                    <a:solidFill>
                      <a:srgbClr val="AD0000"/>
                    </a:solidFill>
                    <a:latin typeface="Courier"/>
                  </a:rPr>
                  <a:t>3.5</a:t>
                </a:r>
                <a:br/>
                <a:r>
                  <a:rPr>
                    <a:solidFill>
                      <a:srgbClr val="003B4F"/>
                    </a:solidFill>
                    <a:latin typeface="Courier"/>
                  </a:rPr>
                  <a:t>)</a:t>
                </a:r>
                <a:br/>
                <a:br/>
                <a:r>
                  <a:rPr>
                    <a:solidFill>
                      <a:srgbClr val="4758AB"/>
                    </a:solidFill>
                    <a:latin typeface="Courier"/>
                  </a:rPr>
                  <a:t>ggplot</a:t>
                </a:r>
                <a:r>
                  <a:rPr>
                    <a:solidFill>
                      <a:srgbClr val="003B4F"/>
                    </a:solidFill>
                    <a:latin typeface="Courier"/>
                  </a:rPr>
                  <a:t>(</a:t>
                </a:r>
                <a:r>
                  <a:rPr>
                    <a:solidFill>
                      <a:srgbClr val="657422"/>
                    </a:solidFill>
                    <a:latin typeface="Courier"/>
                  </a:rPr>
                  <a:t>data=</a:t>
                </a:r>
                <a:r>
                  <a:rPr>
                    <a:solidFill>
                      <a:srgbClr val="003B4F"/>
                    </a:solidFill>
                    <a:latin typeface="Courier"/>
                  </a:rPr>
                  <a:t>df,</a:t>
                </a:r>
                <a:r>
                  <a:rPr>
                    <a:solidFill>
                      <a:srgbClr val="4758AB"/>
                    </a:solidFill>
                    <a:latin typeface="Courier"/>
                  </a:rPr>
                  <a:t>aes</a:t>
                </a:r>
                <a:r>
                  <a:rPr>
                    <a:solidFill>
                      <a:srgbClr val="003B4F"/>
                    </a:solidFill>
                    <a:latin typeface="Courier"/>
                  </a:rPr>
                  <a:t>(</a:t>
                </a:r>
                <a:r>
                  <a:rPr>
                    <a:solidFill>
                      <a:srgbClr val="657422"/>
                    </a:solidFill>
                    <a:latin typeface="Courier"/>
                  </a:rPr>
                  <a:t>x=</a:t>
                </a:r>
                <a:r>
                  <a:rPr>
                    <a:solidFill>
                      <a:srgbClr val="003B4F"/>
                    </a:solidFill>
                    <a:latin typeface="Courier"/>
                  </a:rPr>
                  <a:t>x,</a:t>
                </a:r>
                <a:r>
                  <a:rPr>
                    <a:solidFill>
                      <a:srgbClr val="657422"/>
                    </a:solidFill>
                    <a:latin typeface="Courier"/>
                  </a:rPr>
                  <a:t>y=</a:t>
                </a:r>
                <a:r>
                  <a:rPr>
                    <a:solidFill>
                      <a:srgbClr val="003B4F"/>
                    </a:solidFill>
                    <a:latin typeface="Courier"/>
                  </a:rPr>
                  <a:t>y))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geom_point</a:t>
                </a:r>
                <a:r>
                  <a:rPr>
                    <a:solidFill>
                      <a:srgbClr val="003B4F"/>
                    </a:solidFill>
                    <a:latin typeface="Courier"/>
                  </a:rPr>
                  <a:t>(</a:t>
                </a:r>
                <a:r>
                  <a:rPr>
                    <a:solidFill>
                      <a:srgbClr val="657422"/>
                    </a:solidFill>
                    <a:latin typeface="Courier"/>
                  </a:rPr>
                  <a:t>size=</a:t>
                </a:r>
                <a:r>
                  <a:rPr>
                    <a:solidFill>
                      <a:srgbClr val="AD0000"/>
                    </a:solidFill>
                    <a:latin typeface="Courier"/>
                  </a:rPr>
                  <a:t>3</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theme</a:t>
                </a:r>
                <a:r>
                  <a:rPr>
                    <a:solidFill>
                      <a:srgbClr val="003B4F"/>
                    </a:solidFill>
                    <a:latin typeface="Courier"/>
                  </a:rPr>
                  <a:t>(</a:t>
                </a:r>
                <a:r>
                  <a:rPr>
                    <a:solidFill>
                      <a:srgbClr val="657422"/>
                    </a:solidFill>
                    <a:latin typeface="Courier"/>
                  </a:rPr>
                  <a:t>text =</a:t>
                </a:r>
                <a:r>
                  <a:rPr>
                    <a:solidFill>
                      <a:srgbClr val="003B4F"/>
                    </a:solidFill>
                    <a:latin typeface="Courier"/>
                  </a:rPr>
                  <a:t> </a:t>
                </a:r>
                <a:r>
                  <a:rPr>
                    <a:solidFill>
                      <a:srgbClr val="4758AB"/>
                    </a:solidFill>
                    <a:latin typeface="Courier"/>
                  </a:rPr>
                  <a:t>element_text</a:t>
                </a:r>
                <a:r>
                  <a:rPr>
                    <a:solidFill>
                      <a:srgbClr val="003B4F"/>
                    </a:solidFill>
                    <a:latin typeface="Courier"/>
                  </a:rPr>
                  <a:t>(</a:t>
                </a:r>
                <a:r>
                  <a:rPr>
                    <a:solidFill>
                      <a:srgbClr val="657422"/>
                    </a:solidFill>
                    <a:latin typeface="Courier"/>
                  </a:rPr>
                  <a:t>size=</a:t>
                </a:r>
                <a:r>
                  <a:rPr>
                    <a:solidFill>
                      <a:srgbClr val="AD0000"/>
                    </a:solidFill>
                    <a:latin typeface="Courier"/>
                  </a:rPr>
                  <a:t>20</a:t>
                </a:r>
                <a:r>
                  <a:rPr>
                    <a:solidFill>
                      <a:srgbClr val="003B4F"/>
                    </a:solidFill>
                    <a:latin typeface="Courier"/>
                  </a:rPr>
                  <a:t>)) </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68" t="-1329"/>
                </a:stretch>
              </a:blipFill>
            </p:spPr>
            <p:txBody>
              <a:bodyPr/>
              <a:lstStyle/>
              <a:p>
                <a:r>
                  <a:rPr lang="en-US">
                    <a:noFill/>
                  </a:rPr>
                  <a:t> </a:t>
                </a:r>
              </a:p>
            </p:txBody>
          </p:sp>
        </mc:Fallback>
      </mc:AlternateContent>
      <p:pic>
        <p:nvPicPr>
          <p:cNvPr id="3" name="Picture 1" descr="MLW_KUHeS_RandStatistics_Session5_files/figure-pptx/unnamed-chunk-2-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Collinearity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Consider the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𝑘</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𝑘</m:t>
                          </m:r>
                        </m:sub>
                      </m:sSub>
                      <m:r>
                        <a:rPr>
                          <a:latin typeface="Cambria Math" panose="02040503050406030204" pitchFamily="18" charset="0"/>
                        </a:rPr>
                        <m:t>+</m:t>
                      </m:r>
                      <m:r>
                        <a:rPr>
                          <a:latin typeface="Cambria Math" panose="02040503050406030204" pitchFamily="18" charset="0"/>
                        </a:rPr>
                        <m:t>𝜖</m:t>
                      </m:r>
                      <m:r>
                        <a:rPr>
                          <a:latin typeface="Cambria Math" panose="02040503050406030204" pitchFamily="18" charset="0"/>
                        </a:rPr>
                        <m:t>    </m:t>
                      </m:r>
                      <m:d>
                        <m:dPr>
                          <m:ctrlPr>
                            <a:rPr i="1">
                              <a:latin typeface="Cambria Math" panose="02040503050406030204" pitchFamily="18" charset="0"/>
                            </a:rPr>
                          </m:ctrlPr>
                        </m:dPr>
                        <m:e>
                          <m:r>
                            <a:rPr>
                              <a:latin typeface="Cambria Math" panose="02040503050406030204" pitchFamily="18" charset="0"/>
                            </a:rPr>
                            <m:t>∗</m:t>
                          </m:r>
                        </m:e>
                      </m:d>
                    </m:oMath>
                  </m:oMathPara>
                </a14:m>
                <a:endParaRPr/>
              </a:p>
              <a:p>
                <a:pPr marL="0" lvl="0" indent="0">
                  <a:buNone/>
                </a:pPr>
                <a:r>
                  <a:t>The VIF for the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𝑗</m:t>
                        </m:r>
                      </m:e>
                      <m:sup>
                        <m:r>
                          <a:rPr>
                            <a:latin typeface="Cambria Math" panose="02040503050406030204" pitchFamily="18" charset="0"/>
                          </a:rPr>
                          <m:t>𝑡h</m:t>
                        </m:r>
                      </m:sup>
                    </m:sSup>
                  </m:oMath>
                </a14:m>
                <a:r>
                  <a:t> predictor variable is given by </a:t>
                </a:r>
                <a14:m>
                  <m:oMath xmlns:m="http://schemas.openxmlformats.org/officeDocument/2006/math">
                    <m:r>
                      <a:rPr>
                        <a:latin typeface="Cambria Math" panose="02040503050406030204" pitchFamily="18" charset="0"/>
                      </a:rPr>
                      <m:t>𝑉𝐼</m:t>
                    </m:r>
                    <m:sSub>
                      <m:sSubPr>
                        <m:ctrlPr>
                          <a:rPr i="1">
                            <a:latin typeface="Cambria Math" panose="02040503050406030204" pitchFamily="18" charset="0"/>
                          </a:rPr>
                        </m:ctrlPr>
                      </m:sSubPr>
                      <m:e>
                        <m:r>
                          <a:rPr>
                            <a:latin typeface="Cambria Math" panose="02040503050406030204" pitchFamily="18" charset="0"/>
                          </a:rPr>
                          <m:t>𝐹</m:t>
                        </m:r>
                      </m:e>
                      <m:sub>
                        <m:r>
                          <a:rPr>
                            <a:latin typeface="Cambria Math" panose="02040503050406030204" pitchFamily="18" charset="0"/>
                          </a:rPr>
                          <m:t>𝑗</m:t>
                        </m:r>
                      </m:sub>
                    </m:sSub>
                    <m:r>
                      <a:rPr>
                        <a:latin typeface="Cambria Math" panose="02040503050406030204" pitchFamily="18" charset="0"/>
                      </a:rPr>
                      <m:t>=1/</m:t>
                    </m:r>
                    <m:d>
                      <m:dPr>
                        <m:ctrlPr>
                          <a:rPr i="1">
                            <a:latin typeface="Cambria Math" panose="02040503050406030204" pitchFamily="18" charset="0"/>
                          </a:rPr>
                        </m:ctrlPr>
                      </m:dPr>
                      <m:e>
                        <m:r>
                          <a:rPr>
                            <a:latin typeface="Cambria Math" panose="02040503050406030204" pitchFamily="18" charset="0"/>
                          </a:rPr>
                          <m:t>1−</m:t>
                        </m:r>
                        <m:sSubSup>
                          <m:sSubSupPr>
                            <m:ctrlPr>
                              <a:rPr i="1">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𝑗</m:t>
                            </m:r>
                          </m:sub>
                          <m:sup>
                            <m:r>
                              <a:rPr>
                                <a:latin typeface="Cambria Math" panose="02040503050406030204" pitchFamily="18" charset="0"/>
                              </a:rPr>
                              <m:t>2</m:t>
                            </m:r>
                          </m:sup>
                        </m:sSubSup>
                      </m:e>
                    </m:d>
                  </m:oMath>
                </a14:m>
                <a:r>
                  <a:t> where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𝑗</m:t>
                        </m:r>
                      </m:sub>
                      <m:sup>
                        <m:r>
                          <a:rPr>
                            <a:latin typeface="Cambria Math" panose="02040503050406030204" pitchFamily="18" charset="0"/>
                          </a:rPr>
                          <m:t>2</m:t>
                        </m:r>
                      </m:sup>
                    </m:sSubSup>
                  </m:oMath>
                </a14:m>
                <a:r>
                  <a:t> is the coefficient of determination of the model where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𝑗</m:t>
                        </m:r>
                      </m:sub>
                    </m:sSub>
                  </m:oMath>
                </a14:m>
                <a:r>
                  <a:t> is the response and all other explanatory variables in the model (*) are predictors.</a:t>
                </a:r>
              </a:p>
              <a:p>
                <a:pPr marL="0" lvl="0" indent="0">
                  <a:buNone/>
                </a:pPr>
                <a:r>
                  <a:t>If the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𝑗</m:t>
                        </m:r>
                      </m:e>
                      <m:sup>
                        <m:r>
                          <a:rPr>
                            <a:latin typeface="Cambria Math" panose="02040503050406030204" pitchFamily="18" charset="0"/>
                          </a:rPr>
                          <m:t>𝑡</m:t>
                        </m:r>
                      </m:sup>
                    </m:sSup>
                    <m:r>
                      <a:rPr>
                        <a:latin typeface="Cambria Math" panose="02040503050406030204" pitchFamily="18" charset="0"/>
                      </a:rPr>
                      <m:t>h</m:t>
                    </m:r>
                  </m:oMath>
                </a14:m>
                <a:r>
                  <a:t> variable is independent of all other variables, then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𝑗</m:t>
                        </m:r>
                      </m:sub>
                      <m:sup>
                        <m:r>
                          <a:rPr>
                            <a:latin typeface="Cambria Math" panose="02040503050406030204" pitchFamily="18" charset="0"/>
                          </a:rPr>
                          <m:t>2</m:t>
                        </m:r>
                      </m:sup>
                    </m:sSubSup>
                    <m:r>
                      <a:rPr>
                        <a:latin typeface="Cambria Math" panose="02040503050406030204" pitchFamily="18" charset="0"/>
                      </a:rPr>
                      <m:t>=0</m:t>
                    </m:r>
                  </m:oMath>
                </a14:m>
                <a:r>
                  <a:t> and </a:t>
                </a:r>
                <a14:m>
                  <m:oMath xmlns:m="http://schemas.openxmlformats.org/officeDocument/2006/math">
                    <m:r>
                      <a:rPr>
                        <a:latin typeface="Cambria Math" panose="02040503050406030204" pitchFamily="18" charset="0"/>
                      </a:rPr>
                      <m:t>𝑉𝐼</m:t>
                    </m:r>
                    <m:sSub>
                      <m:sSubPr>
                        <m:ctrlPr>
                          <a:rPr i="1">
                            <a:latin typeface="Cambria Math" panose="02040503050406030204" pitchFamily="18" charset="0"/>
                          </a:rPr>
                        </m:ctrlPr>
                      </m:sSubPr>
                      <m:e>
                        <m:r>
                          <a:rPr>
                            <a:latin typeface="Cambria Math" panose="02040503050406030204" pitchFamily="18" charset="0"/>
                          </a:rPr>
                          <m:t>𝐹</m:t>
                        </m:r>
                      </m:e>
                      <m:sub>
                        <m:r>
                          <a:rPr>
                            <a:latin typeface="Cambria Math" panose="02040503050406030204" pitchFamily="18" charset="0"/>
                          </a:rPr>
                          <m:t>𝑗</m:t>
                        </m:r>
                      </m:sub>
                    </m:sSub>
                    <m:r>
                      <a:rPr>
                        <a:latin typeface="Cambria Math" panose="02040503050406030204" pitchFamily="18" charset="0"/>
                      </a:rPr>
                      <m:t>=1</m:t>
                    </m:r>
                  </m:oMath>
                </a14:m>
                <a:r>
                  <a:t>.</a:t>
                </a:r>
              </a:p>
              <a:p>
                <a:pPr marL="0" lvl="0" indent="0">
                  <a:buNone/>
                </a:pPr>
                <a:r>
                  <a:t>In practice (rule of thumb): </a:t>
                </a:r>
                <a14:m>
                  <m:oMath xmlns:m="http://schemas.openxmlformats.org/officeDocument/2006/math">
                    <m:r>
                      <a:rPr>
                        <a:latin typeface="Cambria Math" panose="02040503050406030204" pitchFamily="18" charset="0"/>
                      </a:rPr>
                      <m:t>𝑉𝐼𝐹</m:t>
                    </m:r>
                    <m:r>
                      <a:rPr>
                        <a:latin typeface="Cambria Math" panose="02040503050406030204" pitchFamily="18" charset="0"/>
                      </a:rPr>
                      <m:t>&gt;10</m:t>
                    </m:r>
                  </m:oMath>
                </a14:m>
                <a:r>
                  <a:t> = severe collinearity, </a:t>
                </a:r>
                <a14:m>
                  <m:oMath xmlns:m="http://schemas.openxmlformats.org/officeDocument/2006/math">
                    <m:r>
                      <a:rPr>
                        <a:latin typeface="Cambria Math" panose="02040503050406030204" pitchFamily="18" charset="0"/>
                      </a:rPr>
                      <m:t>𝑉𝐼𝐹</m:t>
                    </m:r>
                    <m:r>
                      <a:rPr>
                        <a:latin typeface="Cambria Math" panose="02040503050406030204" pitchFamily="18" charset="0"/>
                      </a:rPr>
                      <m:t>&gt;5</m:t>
                    </m:r>
                  </m:oMath>
                </a14:m>
                <a:r>
                  <a:t> = high collinearity.</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100</a:t>
            </a:fld>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Collinearity</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In R: </a:t>
            </a:r>
            <a:r>
              <a:rPr>
                <a:latin typeface="Courier"/>
              </a:rPr>
              <a:t>car::vif</a:t>
            </a:r>
            <a:r>
              <a:t> computes VIFs, but the function </a:t>
            </a:r>
            <a:r>
              <a:rPr>
                <a:latin typeface="Courier"/>
              </a:rPr>
              <a:t>Hmisc::varclus</a:t>
            </a:r>
            <a:r>
              <a:t> can also be helpful.</a:t>
            </a:r>
          </a:p>
          <a:p>
            <a:pPr lvl="0" indent="0">
              <a:buNone/>
            </a:pPr>
            <a:r>
              <a:rPr>
                <a:solidFill>
                  <a:srgbClr val="003B4F"/>
                </a:solidFill>
                <a:latin typeface="Courier"/>
              </a:rPr>
              <a:t>ado</a:t>
            </a:r>
            <a:r>
              <a:rPr>
                <a:solidFill>
                  <a:srgbClr val="5E5E5E"/>
                </a:solidFill>
                <a:latin typeface="Courier"/>
              </a:rPr>
              <a:t>$</a:t>
            </a:r>
            <a:r>
              <a:rPr>
                <a:solidFill>
                  <a:srgbClr val="003B4F"/>
                </a:solidFill>
                <a:latin typeface="Courier"/>
              </a:rPr>
              <a:t>tmpVar&lt;-ado</a:t>
            </a:r>
            <a:r>
              <a:rPr>
                <a:solidFill>
                  <a:srgbClr val="5E5E5E"/>
                </a:solidFill>
                <a:latin typeface="Courier"/>
              </a:rPr>
              <a:t>$</a:t>
            </a:r>
            <a:r>
              <a:rPr>
                <a:solidFill>
                  <a:srgbClr val="003B4F"/>
                </a:solidFill>
                <a:latin typeface="Courier"/>
              </a:rPr>
              <a:t>a103ht</a:t>
            </a:r>
            <a:r>
              <a:rPr>
                <a:solidFill>
                  <a:srgbClr val="5E5E5E"/>
                </a:solidFill>
                <a:latin typeface="Courier"/>
              </a:rPr>
              <a:t>+</a:t>
            </a:r>
            <a:r>
              <a:rPr>
                <a:solidFill>
                  <a:srgbClr val="4758AB"/>
                </a:solidFill>
                <a:latin typeface="Courier"/>
              </a:rPr>
              <a:t>rnorm</a:t>
            </a:r>
            <a:r>
              <a:rPr>
                <a:solidFill>
                  <a:srgbClr val="003B4F"/>
                </a:solidFill>
                <a:latin typeface="Courier"/>
              </a:rPr>
              <a:t>(</a:t>
            </a:r>
            <a:r>
              <a:rPr>
                <a:solidFill>
                  <a:srgbClr val="4758AB"/>
                </a:solidFill>
                <a:latin typeface="Courier"/>
              </a:rPr>
              <a:t>nrow</a:t>
            </a:r>
            <a:r>
              <a:rPr>
                <a:solidFill>
                  <a:srgbClr val="003B4F"/>
                </a:solidFill>
                <a:latin typeface="Courier"/>
              </a:rPr>
              <a:t>(ado),</a:t>
            </a:r>
            <a:r>
              <a:rPr>
                <a:solidFill>
                  <a:srgbClr val="657422"/>
                </a:solidFill>
                <a:latin typeface="Courier"/>
              </a:rPr>
              <a:t>sd=</a:t>
            </a:r>
            <a:r>
              <a:rPr>
                <a:solidFill>
                  <a:srgbClr val="AD0000"/>
                </a:solidFill>
                <a:latin typeface="Courier"/>
              </a:rPr>
              <a:t>6</a:t>
            </a:r>
            <a:r>
              <a:rPr>
                <a:solidFill>
                  <a:srgbClr val="003B4F"/>
                </a:solidFill>
                <a:latin typeface="Courier"/>
              </a:rPr>
              <a:t>)</a:t>
            </a:r>
            <a:br/>
            <a:br/>
            <a:r>
              <a:rPr>
                <a:solidFill>
                  <a:srgbClr val="003B4F"/>
                </a:solidFill>
                <a:latin typeface="Courier"/>
              </a:rPr>
              <a:t>modWeightColl&lt;-</a:t>
            </a:r>
            <a:r>
              <a:rPr>
                <a:solidFill>
                  <a:srgbClr val="4758AB"/>
                </a:solidFill>
                <a:latin typeface="Courier"/>
              </a:rPr>
              <a:t>glm</a:t>
            </a:r>
            <a:r>
              <a:rPr>
                <a:solidFill>
                  <a:srgbClr val="003B4F"/>
                </a:solidFill>
                <a:latin typeface="Courier"/>
              </a:rPr>
              <a:t>(a104wt</a:t>
            </a:r>
            <a:r>
              <a:rPr>
                <a:solidFill>
                  <a:srgbClr val="5E5E5E"/>
                </a:solidFill>
                <a:latin typeface="Courier"/>
              </a:rPr>
              <a:t>~</a:t>
            </a:r>
            <a:r>
              <a:rPr>
                <a:solidFill>
                  <a:srgbClr val="4758AB"/>
                </a:solidFill>
                <a:latin typeface="Courier"/>
              </a:rPr>
              <a:t>as.factor</a:t>
            </a:r>
            <a:r>
              <a:rPr>
                <a:solidFill>
                  <a:srgbClr val="003B4F"/>
                </a:solidFill>
                <a:latin typeface="Courier"/>
              </a:rPr>
              <a:t>(a13sex)</a:t>
            </a:r>
            <a:r>
              <a:rPr>
                <a:solidFill>
                  <a:srgbClr val="5E5E5E"/>
                </a:solidFill>
                <a:latin typeface="Courier"/>
              </a:rPr>
              <a:t>+</a:t>
            </a:r>
            <a:r>
              <a:rPr>
                <a:solidFill>
                  <a:srgbClr val="003B4F"/>
                </a:solidFill>
                <a:latin typeface="Courier"/>
              </a:rPr>
              <a:t>a12age</a:t>
            </a:r>
            <a:r>
              <a:rPr>
                <a:solidFill>
                  <a:srgbClr val="5E5E5E"/>
                </a:solidFill>
                <a:latin typeface="Courier"/>
              </a:rPr>
              <a:t>+</a:t>
            </a:r>
            <a:r>
              <a:rPr>
                <a:solidFill>
                  <a:srgbClr val="003B4F"/>
                </a:solidFill>
                <a:latin typeface="Courier"/>
              </a:rPr>
              <a:t>a103ht</a:t>
            </a:r>
            <a:r>
              <a:rPr>
                <a:solidFill>
                  <a:srgbClr val="5E5E5E"/>
                </a:solidFill>
                <a:latin typeface="Courier"/>
              </a:rPr>
              <a:t>+</a:t>
            </a:r>
            <a:r>
              <a:rPr>
                <a:solidFill>
                  <a:srgbClr val="003B4F"/>
                </a:solidFill>
                <a:latin typeface="Courier"/>
              </a:rPr>
              <a:t>tmpVar,</a:t>
            </a:r>
            <a:r>
              <a:rPr>
                <a:solidFill>
                  <a:srgbClr val="657422"/>
                </a:solidFill>
                <a:latin typeface="Courier"/>
              </a:rPr>
              <a:t>data=</a:t>
            </a:r>
            <a:r>
              <a:rPr>
                <a:solidFill>
                  <a:srgbClr val="003B4F"/>
                </a:solidFill>
                <a:latin typeface="Courier"/>
              </a:rPr>
              <a:t>ado)</a:t>
            </a:r>
            <a:br/>
            <a:r>
              <a:rPr>
                <a:solidFill>
                  <a:srgbClr val="003B4F"/>
                </a:solidFill>
                <a:latin typeface="Courier"/>
              </a:rPr>
              <a:t>car</a:t>
            </a:r>
            <a:r>
              <a:rPr>
                <a:solidFill>
                  <a:srgbClr val="5E5E5E"/>
                </a:solidFill>
                <a:latin typeface="Courier"/>
              </a:rPr>
              <a:t>::</a:t>
            </a:r>
            <a:r>
              <a:rPr>
                <a:solidFill>
                  <a:srgbClr val="4758AB"/>
                </a:solidFill>
                <a:latin typeface="Courier"/>
              </a:rPr>
              <a:t>vif</a:t>
            </a:r>
            <a:r>
              <a:rPr>
                <a:solidFill>
                  <a:srgbClr val="003B4F"/>
                </a:solidFill>
                <a:latin typeface="Courier"/>
              </a:rPr>
              <a:t>(modWeightColl)</a:t>
            </a:r>
          </a:p>
          <a:p>
            <a:pPr lvl="0" indent="0">
              <a:buNone/>
            </a:pPr>
            <a:r>
              <a:rPr>
                <a:latin typeface="Courier"/>
              </a:rPr>
              <a:t>as.factor(a13sex)            a12age            a103ht            tmpVar 
         1.019925          2.183195          7.359766          6.172828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101</a:t>
            </a:fld>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Variable &amp; functional form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How to select variables for inclusion in a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is not as trivial as it sounds. It is best to rely on expert knowledge and </a:t>
                </a:r>
                <a:r>
                  <a:rPr b="1"/>
                  <a:t>avoiding</a:t>
                </a:r>
                <a:r>
                  <a:t> methods that are based on estimated effects / p-values such as</a:t>
                </a:r>
              </a:p>
              <a:p>
                <a:pPr lvl="0"/>
                <a:r>
                  <a:t>significant variables from single predictor regressions [the worst selection technique]</a:t>
                </a:r>
              </a:p>
              <a:p>
                <a:pPr lvl="0"/>
                <a:r>
                  <a:t>stepwise forwards selection</a:t>
                </a:r>
              </a:p>
              <a:p>
                <a:pPr lvl="0"/>
                <a:r>
                  <a:t>stepwise backwards selection [least bad as it involves at least a full model fot]</a:t>
                </a:r>
              </a:p>
              <a:p>
                <a:pPr marL="0" lvl="0" indent="0">
                  <a:buNone/>
                </a:pPr>
                <a:r>
                  <a:t>These methods are used (very) commonly, especially forwards selection, but violate many principles of statistical estimation and hypothesis testing.</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8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102</a:t>
            </a:fld>
            <a:endParaRPr lang="en-GB"/>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Variable &amp; functional form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problems with these techniques (see Harrell, F., </a:t>
                </a:r>
                <a:r>
                  <a:rPr i="1"/>
                  <a:t>Regression Modelling Strategies</a:t>
                </a:r>
                <a:r>
                  <a:t>, 2</a:t>
                </a:r>
                <a:r>
                  <a:rPr baseline="30000"/>
                  <a:t>nd</a:t>
                </a:r>
                <a:r>
                  <a:t> ed., 2015, Springer.):</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a:pPr>
                <a:r>
                  <a:t>Yield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values that are biased high.</a:t>
                </a:r>
              </a:p>
              <a:p>
                <a:pPr marL="457200" lvl="0" indent="-457200">
                  <a:buAutoNum type="arabicPeriod"/>
                </a:pPr>
                <a:r>
                  <a:t>Ordinary F and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oMath>
                </a14:m>
                <a:r>
                  <a:t> tests do not have the claimed distributions.</a:t>
                </a:r>
              </a:p>
              <a:p>
                <a:pPr marL="457200" lvl="0" indent="-457200">
                  <a:buAutoNum type="arabicPeriod"/>
                </a:pPr>
                <a:r>
                  <a:t>Standard errors of regression coefficients are biased low.</a:t>
                </a:r>
              </a:p>
              <a:p>
                <a:pPr marL="457200" lvl="0" indent="-457200">
                  <a:buAutoNum type="arabicPeriod"/>
                </a:pPr>
                <a:r>
                  <a:t>Resulting p-values are too small.</a:t>
                </a:r>
              </a:p>
              <a:p>
                <a:pPr marL="457200" lvl="0" indent="-457200">
                  <a:buAutoNum type="arabicPeriod"/>
                </a:pPr>
                <a:r>
                  <a:t>Regression coefficients are biased high.</a:t>
                </a:r>
              </a:p>
              <a:p>
                <a:pPr marL="457200" lvl="0" indent="-457200">
                  <a:buAutoNum type="arabicPeriod"/>
                </a:pPr>
                <a:r>
                  <a:t>Residual confounding is an issue.</a:t>
                </a:r>
              </a:p>
              <a:p>
                <a:pPr marL="457200" lvl="0" indent="-457200">
                  <a:buAutoNum type="arabicPeriod"/>
                </a:pPr>
                <a:r>
                  <a:t>Collinearity is not solved but exarcerbated by these techniques.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103</a:t>
            </a:fld>
            <a:endParaRPr lang="en-GB"/>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Variable &amp; functional form selection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If you choose variables to keep in the model by their p-values, then use a high threshold, e.g. 0.5.</a:t>
            </a:r>
          </a:p>
          <a:p>
            <a:pPr marL="0" lvl="0" indent="0">
              <a:buNone/>
            </a:pPr>
            <a:r>
              <a:t>The best approach is to discuss </a:t>
            </a:r>
            <a:r>
              <a:rPr i="1"/>
              <a:t>a priori</a:t>
            </a:r>
            <a:r>
              <a:t> with experts in the field in which the data have been collected and ask them what should be included in the model. Then base your inference only on that single model you fitted. Keep variables even if they have non-significant coefficients. E.g. predictions can still benefit from non-significant variables in the model.</a:t>
            </a:r>
          </a:p>
          <a:p>
            <a:pPr marL="0" lvl="0" indent="0">
              <a:buNone/>
            </a:pPr>
            <a:r>
              <a:t>Regularisation techniques such as </a:t>
            </a:r>
            <a:r>
              <a:rPr b="1"/>
              <a:t>elastic net</a:t>
            </a:r>
            <a:r>
              <a:t>, </a:t>
            </a:r>
            <a:r>
              <a:rPr b="1"/>
              <a:t>ridge regression</a:t>
            </a:r>
            <a:r>
              <a:t> or the </a:t>
            </a:r>
            <a:r>
              <a:rPr b="1"/>
              <a:t>lasso</a:t>
            </a:r>
            <a:r>
              <a:t> have more desirable properties (but do not get around all problems). These methods put a penalty on the coefficients in the model and this either shrinks (ridge, L2 penalty) them or removes (lasso, L1 penalty) them from the model as the penalty is increased.</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104</a:t>
            </a:fld>
            <a:endParaRPr lang="en-GB"/>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Variable &amp; functional form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Most relationships between variables are not linear.</a:t>
                </a:r>
              </a:p>
              <a:p>
                <a:pPr marL="0" lvl="0" indent="0">
                  <a:buNone/>
                </a:pPr>
                <a:r>
                  <a:t>Categorisation of a continuous predictor is often used to deal with such non-linearity. However, this is inefficient and leads to reduced power.</a:t>
                </a:r>
              </a:p>
              <a:p>
                <a:pPr marL="0" lvl="0" indent="0">
                  <a:buNone/>
                </a:pPr>
                <a:r>
                  <a:t>Transformations or polynomial terms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𝑋</m:t>
                        </m:r>
                      </m:e>
                      <m:sup>
                        <m:r>
                          <a:rPr>
                            <a:latin typeface="Cambria Math" panose="02040503050406030204" pitchFamily="18" charset="0"/>
                          </a:rPr>
                          <m:t>2</m:t>
                        </m:r>
                      </m:sup>
                    </m:sSup>
                  </m:oMath>
                </a14:m>
                <a:r>
                  <a:t>,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𝑋</m:t>
                        </m:r>
                      </m:e>
                      <m:sup>
                        <m:r>
                          <a:rPr>
                            <a:latin typeface="Cambria Math" panose="02040503050406030204" pitchFamily="18" charset="0"/>
                          </a:rPr>
                          <m:t>3</m:t>
                        </m:r>
                      </m:sup>
                    </m:sSup>
                  </m:oMath>
                </a14:m>
                <a:r>
                  <a:t> etc) can be used, but polynomials in particular have undesirable properties (peaks &amp; valleys, points far away can have a large impact on the curve in another region, …).</a:t>
                </a:r>
              </a:p>
              <a:p>
                <a:pPr marL="0" lvl="0" indent="0">
                  <a:buNone/>
                </a:pPr>
                <a:r>
                  <a:t>Linear or cubic </a:t>
                </a:r>
                <a:r>
                  <a:rPr b="1"/>
                  <a:t>splines</a:t>
                </a:r>
                <a:r>
                  <a:t> and </a:t>
                </a:r>
                <a:r>
                  <a:rPr b="1"/>
                  <a:t>Generalised Additive Models (GAMs)</a:t>
                </a:r>
                <a:r>
                  <a:t> can provide very flexible ways to model data while still providing all the statistical inference machinery we have seen for GLMs.</a:t>
                </a:r>
              </a:p>
              <a:p>
                <a:pPr marL="0" lvl="0" indent="0">
                  <a:buNone/>
                </a:pPr>
                <a:r>
                  <a:rPr>
                    <a:latin typeface="Courier"/>
                  </a:rPr>
                  <a:t>geom_smooth()</a:t>
                </a:r>
                <a:r>
                  <a:t> from ggplot2 uses GAMs for more than 1,000 observations (or when </a:t>
                </a:r>
                <a:r>
                  <a:rPr>
                    <a:latin typeface="Courier"/>
                  </a:rPr>
                  <a:t>method="gam"</a:t>
                </a:r>
                <a:r>
                  <a:t> is specified).</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24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105</a:t>
            </a:fld>
            <a:endParaRPr lang="en-GB"/>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Notes: Variable &amp; functional form selection</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A draftman’s </a:t>
                </a:r>
                <a:r>
                  <a:rPr i="1"/>
                  <a:t>spline</a:t>
                </a:r>
                <a:r>
                  <a:t> is a flexible strip of wood or rubber to draw smooth curves (e.g. used by shipbuilders).</a:t>
                </a:r>
              </a:p>
              <a:p>
                <a:pPr marL="0" lvl="0" indent="0">
                  <a:buNone/>
                </a:pPr>
                <a:r>
                  <a:t>Mathematically, for a response </a:t>
                </a:r>
                <a14:m>
                  <m:oMath xmlns:m="http://schemas.openxmlformats.org/officeDocument/2006/math">
                    <m:r>
                      <a:rPr>
                        <a:latin typeface="Cambria Math" panose="02040503050406030204" pitchFamily="18" charset="0"/>
                      </a:rPr>
                      <m:t>𝑦</m:t>
                    </m:r>
                  </m:oMath>
                </a14:m>
                <a:r>
                  <a:t> and a predictor </a:t>
                </a:r>
                <a14:m>
                  <m:oMath xmlns:m="http://schemas.openxmlformats.org/officeDocument/2006/math">
                    <m:r>
                      <a:rPr>
                        <a:latin typeface="Cambria Math" panose="02040503050406030204" pitchFamily="18" charset="0"/>
                      </a:rPr>
                      <m:t>𝑥</m:t>
                    </m:r>
                  </m:oMath>
                </a14:m>
                <a:r>
                  <a:t>, a </a:t>
                </a:r>
                <a:r>
                  <a:rPr b="1"/>
                  <a:t>linear spline</a:t>
                </a:r>
                <a:r>
                  <a:t> with </a:t>
                </a:r>
                <a14:m>
                  <m:oMath xmlns:m="http://schemas.openxmlformats.org/officeDocument/2006/math">
                    <m:r>
                      <a:rPr>
                        <a:latin typeface="Cambria Math" panose="02040503050406030204" pitchFamily="18" charset="0"/>
                      </a:rPr>
                      <m:t>𝑘</m:t>
                    </m:r>
                    <m:r>
                      <a:rPr>
                        <a:latin typeface="Cambria Math" panose="02040503050406030204" pitchFamily="18" charset="0"/>
                      </a:rPr>
                      <m:t>=3</m:t>
                    </m:r>
                  </m:oMath>
                </a14:m>
                <a:r>
                  <a:t> knots at locations </a:t>
                </a:r>
                <a14:m>
                  <m:oMath xmlns:m="http://schemas.openxmlformats.org/officeDocument/2006/math">
                    <m:r>
                      <a:rPr>
                        <a:latin typeface="Cambria Math" panose="02040503050406030204" pitchFamily="18" charset="0"/>
                      </a:rPr>
                      <m:t>𝑥</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3</m:t>
                        </m:r>
                      </m:sub>
                    </m:sSub>
                  </m:oMath>
                </a14:m>
                <a:r>
                  <a:t> can be written as: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𝑦</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𝑥</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d>
                            <m:dPr>
                              <m:ctrlPr>
                                <a:rPr i="1">
                                  <a:latin typeface="Cambria Math" panose="02040503050406030204" pitchFamily="18" charset="0"/>
                                </a:rPr>
                              </m:ctrlPr>
                            </m:dPr>
                            <m:e>
                              <m:r>
                                <a:rPr>
                                  <a:latin typeface="Cambria Math" panose="02040503050406030204" pitchFamily="18" charset="0"/>
                                </a:rPr>
                                <m:t>𝑥</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1</m:t>
                                  </m:r>
                                </m:sub>
                              </m:sSub>
                            </m:e>
                          </m:d>
                        </m:e>
                        <m:sub>
                          <m:r>
                            <a:rPr>
                              <a:latin typeface="Cambria Math" panose="02040503050406030204" pitchFamily="18" charset="0"/>
                            </a:rPr>
                            <m:t>+</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3</m:t>
                          </m:r>
                        </m:sub>
                      </m:sSub>
                      <m:r>
                        <a:rPr>
                          <a:latin typeface="Cambria Math" panose="02040503050406030204" pitchFamily="18" charset="0"/>
                        </a:rPr>
                        <m:t>⋅</m:t>
                      </m:r>
                      <m:sSub>
                        <m:sSubPr>
                          <m:ctrlPr>
                            <a:rPr i="1">
                              <a:latin typeface="Cambria Math" panose="02040503050406030204" pitchFamily="18" charset="0"/>
                            </a:rPr>
                          </m:ctrlPr>
                        </m:sSubPr>
                        <m:e>
                          <m:d>
                            <m:dPr>
                              <m:ctrlPr>
                                <a:rPr i="1">
                                  <a:latin typeface="Cambria Math" panose="02040503050406030204" pitchFamily="18" charset="0"/>
                                </a:rPr>
                              </m:ctrlPr>
                            </m:dPr>
                            <m:e>
                              <m:r>
                                <a:rPr>
                                  <a:latin typeface="Cambria Math" panose="02040503050406030204" pitchFamily="18" charset="0"/>
                                </a:rPr>
                                <m:t>𝑥</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2</m:t>
                                  </m:r>
                                </m:sub>
                              </m:sSub>
                            </m:e>
                          </m:d>
                        </m:e>
                        <m:sub>
                          <m:r>
                            <a:rPr>
                              <a:latin typeface="Cambria Math" panose="02040503050406030204" pitchFamily="18" charset="0"/>
                            </a:rPr>
                            <m:t>+</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4</m:t>
                          </m:r>
                        </m:sub>
                      </m:sSub>
                      <m:r>
                        <a:rPr>
                          <a:latin typeface="Cambria Math" panose="02040503050406030204" pitchFamily="18" charset="0"/>
                        </a:rPr>
                        <m:t>⋅</m:t>
                      </m:r>
                      <m:sSub>
                        <m:sSubPr>
                          <m:ctrlPr>
                            <a:rPr i="1">
                              <a:latin typeface="Cambria Math" panose="02040503050406030204" pitchFamily="18" charset="0"/>
                            </a:rPr>
                          </m:ctrlPr>
                        </m:sSubPr>
                        <m:e>
                          <m:d>
                            <m:dPr>
                              <m:ctrlPr>
                                <a:rPr i="1">
                                  <a:latin typeface="Cambria Math" panose="02040503050406030204" pitchFamily="18" charset="0"/>
                                </a:rPr>
                              </m:ctrlPr>
                            </m:dPr>
                            <m:e>
                              <m:r>
                                <a:rPr>
                                  <a:latin typeface="Cambria Math" panose="02040503050406030204" pitchFamily="18" charset="0"/>
                                </a:rPr>
                                <m:t>𝑥</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𝑘</m:t>
                                  </m:r>
                                </m:e>
                                <m:sub>
                                  <m:r>
                                    <a:rPr>
                                      <a:latin typeface="Cambria Math" panose="02040503050406030204" pitchFamily="18" charset="0"/>
                                    </a:rPr>
                                    <m:t>3</m:t>
                                  </m:r>
                                </m:sub>
                              </m:sSub>
                            </m:e>
                          </m:d>
                        </m:e>
                        <m:sub>
                          <m:r>
                            <a:rPr>
                              <a:latin typeface="Cambria Math" panose="02040503050406030204" pitchFamily="18" charset="0"/>
                            </a:rPr>
                            <m:t>+</m:t>
                          </m:r>
                        </m:sub>
                      </m:sSub>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where </a:t>
                </a:r>
                <a14:m>
                  <m:oMath xmlns:m="http://schemas.openxmlformats.org/officeDocument/2006/math">
                    <m:sSub>
                      <m:sSubPr>
                        <m:ctrlPr>
                          <a:rPr i="1">
                            <a:latin typeface="Cambria Math" panose="02040503050406030204" pitchFamily="18" charset="0"/>
                          </a:rPr>
                        </m:ctrlPr>
                      </m:sSubPr>
                      <m:e>
                        <m:d>
                          <m:dPr>
                            <m:ctrlPr>
                              <a:rPr i="1">
                                <a:latin typeface="Cambria Math" panose="02040503050406030204" pitchFamily="18" charset="0"/>
                              </a:rPr>
                            </m:ctrlPr>
                          </m:dPr>
                          <m:e>
                            <m:r>
                              <a:rPr>
                                <a:latin typeface="Cambria Math" panose="02040503050406030204" pitchFamily="18" charset="0"/>
                              </a:rPr>
                              <m:t>𝑥</m:t>
                            </m:r>
                          </m:e>
                        </m:d>
                      </m:e>
                      <m:sub>
                        <m:r>
                          <a:rPr>
                            <a:latin typeface="Cambria Math" panose="02040503050406030204" pitchFamily="18" charset="0"/>
                          </a:rPr>
                          <m:t>+</m:t>
                        </m:r>
                      </m:sub>
                    </m:sSub>
                    <m:r>
                      <a:rPr>
                        <a:latin typeface="Cambria Math" panose="02040503050406030204" pitchFamily="18" charset="0"/>
                      </a:rPr>
                      <m:t>=</m:t>
                    </m:r>
                    <m:r>
                      <a:rPr>
                        <a:latin typeface="Cambria Math" panose="02040503050406030204" pitchFamily="18" charset="0"/>
                      </a:rPr>
                      <m:t>𝑥</m:t>
                    </m:r>
                  </m:oMath>
                </a14:m>
                <a:r>
                  <a:t> if </a:t>
                </a:r>
                <a14:m>
                  <m:oMath xmlns:m="http://schemas.openxmlformats.org/officeDocument/2006/math">
                    <m:r>
                      <a:rPr>
                        <a:latin typeface="Cambria Math" panose="02040503050406030204" pitchFamily="18" charset="0"/>
                      </a:rPr>
                      <m:t>𝑥</m:t>
                    </m:r>
                    <m:r>
                      <a:rPr>
                        <a:latin typeface="Cambria Math" panose="02040503050406030204" pitchFamily="18" charset="0"/>
                      </a:rPr>
                      <m:t>≥0</m:t>
                    </m:r>
                  </m:oMath>
                </a14:m>
                <a:r>
                  <a:t> and </a:t>
                </a:r>
                <a14:m>
                  <m:oMath xmlns:m="http://schemas.openxmlformats.org/officeDocument/2006/math">
                    <m:r>
                      <a:rPr>
                        <a:latin typeface="Cambria Math" panose="02040503050406030204" pitchFamily="18" charset="0"/>
                      </a:rPr>
                      <m:t>0</m:t>
                    </m:r>
                  </m:oMath>
                </a14:m>
                <a:r>
                  <a:t> otherwise.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means that the fitted curve has different slopes in different intervals of values of </a:t>
                </a:r>
                <a14:m>
                  <m:oMath xmlns:m="http://schemas.openxmlformats.org/officeDocument/2006/math">
                    <m:r>
                      <a:rPr>
                        <a:latin typeface="Cambria Math" panose="02040503050406030204" pitchFamily="18" charset="0"/>
                      </a:rPr>
                      <m:t>𝑥</m:t>
                    </m:r>
                  </m:oMath>
                </a14:m>
                <a:r>
                  <a:t>:</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68" t="-1329" r="-1290" b="-332"/>
                </a:stretch>
              </a:blipFill>
            </p:spPr>
            <p:txBody>
              <a:bodyPr/>
              <a:lstStyle/>
              <a:p>
                <a:r>
                  <a:rPr lang="en-US">
                    <a:noFill/>
                  </a:rPr>
                  <a:t> </a:t>
                </a:r>
              </a:p>
            </p:txBody>
          </p:sp>
        </mc:Fallback>
      </mc:AlternateContent>
      <p:pic>
        <p:nvPicPr>
          <p:cNvPr id="3" name="Picture 1" descr="dataAndSupportDocs/lspCoefs.png"/>
          <p:cNvPicPr>
            <a:picLocks noGrp="1" noChangeAspect="1"/>
          </p:cNvPicPr>
          <p:nvPr/>
        </p:nvPicPr>
        <p:blipFill>
          <a:blip r:embed="rId3"/>
          <a:stretch>
            <a:fillRect/>
          </a:stretch>
        </p:blipFill>
        <p:spPr bwMode="auto">
          <a:xfrm>
            <a:off x="5181600" y="1625600"/>
            <a:ext cx="6172200" cy="35560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106</a:t>
            </a:fld>
            <a:endParaRPr lang="en-GB"/>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Variable &amp; functional form selection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03B4F"/>
                </a:solidFill>
                <a:latin typeface="Courier"/>
              </a:rPr>
              <a:t>x&lt;-</a:t>
            </a:r>
            <a:r>
              <a:rPr>
                <a:solidFill>
                  <a:srgbClr val="4758AB"/>
                </a:solidFill>
                <a:latin typeface="Courier"/>
              </a:rPr>
              <a:t>rnorm</a:t>
            </a:r>
            <a:r>
              <a:rPr>
                <a:solidFill>
                  <a:srgbClr val="003B4F"/>
                </a:solidFill>
                <a:latin typeface="Courier"/>
              </a:rPr>
              <a:t>(</a:t>
            </a:r>
            <a:r>
              <a:rPr>
                <a:solidFill>
                  <a:srgbClr val="AD0000"/>
                </a:solidFill>
                <a:latin typeface="Courier"/>
              </a:rPr>
              <a:t>100</a:t>
            </a:r>
            <a:r>
              <a:rPr>
                <a:solidFill>
                  <a:srgbClr val="003B4F"/>
                </a:solidFill>
                <a:latin typeface="Courier"/>
              </a:rPr>
              <a:t>,</a:t>
            </a:r>
            <a:r>
              <a:rPr>
                <a:solidFill>
                  <a:srgbClr val="657422"/>
                </a:solidFill>
                <a:latin typeface="Courier"/>
              </a:rPr>
              <a:t>mean=</a:t>
            </a:r>
            <a:r>
              <a:rPr>
                <a:solidFill>
                  <a:srgbClr val="AD0000"/>
                </a:solidFill>
                <a:latin typeface="Courier"/>
              </a:rPr>
              <a:t>5</a:t>
            </a:r>
            <a:r>
              <a:rPr>
                <a:solidFill>
                  <a:srgbClr val="003B4F"/>
                </a:solidFill>
                <a:latin typeface="Courier"/>
              </a:rPr>
              <a:t>,</a:t>
            </a:r>
            <a:r>
              <a:rPr>
                <a:solidFill>
                  <a:srgbClr val="657422"/>
                </a:solidFill>
                <a:latin typeface="Courier"/>
              </a:rPr>
              <a:t>sd=</a:t>
            </a:r>
            <a:r>
              <a:rPr>
                <a:solidFill>
                  <a:srgbClr val="AD0000"/>
                </a:solidFill>
                <a:latin typeface="Courier"/>
              </a:rPr>
              <a:t>2</a:t>
            </a:r>
            <a:r>
              <a:rPr>
                <a:solidFill>
                  <a:srgbClr val="003B4F"/>
                </a:solidFill>
                <a:latin typeface="Courier"/>
              </a:rPr>
              <a:t>)</a:t>
            </a:r>
            <a:br/>
            <a:r>
              <a:rPr>
                <a:solidFill>
                  <a:srgbClr val="003B4F"/>
                </a:solidFill>
                <a:latin typeface="Courier"/>
              </a:rPr>
              <a:t>y&lt;-</a:t>
            </a:r>
            <a:r>
              <a:rPr>
                <a:solidFill>
                  <a:srgbClr val="AD0000"/>
                </a:solidFill>
                <a:latin typeface="Courier"/>
              </a:rPr>
              <a:t>2</a:t>
            </a:r>
            <a:r>
              <a:rPr>
                <a:solidFill>
                  <a:srgbClr val="5E5E5E"/>
                </a:solidFill>
                <a:latin typeface="Courier"/>
              </a:rPr>
              <a:t>+</a:t>
            </a:r>
            <a:r>
              <a:rPr>
                <a:solidFill>
                  <a:srgbClr val="003B4F"/>
                </a:solidFill>
                <a:latin typeface="Courier"/>
              </a:rPr>
              <a:t>x</a:t>
            </a:r>
            <a:r>
              <a:rPr>
                <a:solidFill>
                  <a:srgbClr val="AD0000"/>
                </a:solidFill>
                <a:latin typeface="Courier"/>
              </a:rPr>
              <a:t>-2</a:t>
            </a:r>
            <a:r>
              <a:rPr>
                <a:solidFill>
                  <a:srgbClr val="5E5E5E"/>
                </a:solidFill>
                <a:latin typeface="Courier"/>
              </a:rPr>
              <a:t>*</a:t>
            </a:r>
            <a:r>
              <a:rPr>
                <a:solidFill>
                  <a:srgbClr val="003B4F"/>
                </a:solidFill>
                <a:latin typeface="Courier"/>
              </a:rPr>
              <a:t>x</a:t>
            </a:r>
            <a:r>
              <a:rPr>
                <a:solidFill>
                  <a:srgbClr val="5E5E5E"/>
                </a:solidFill>
                <a:latin typeface="Courier"/>
              </a:rPr>
              <a:t>^</a:t>
            </a:r>
            <a:r>
              <a:rPr>
                <a:solidFill>
                  <a:srgbClr val="AD0000"/>
                </a:solidFill>
                <a:latin typeface="Courier"/>
              </a:rPr>
              <a:t>2+0.2</a:t>
            </a:r>
            <a:r>
              <a:rPr>
                <a:solidFill>
                  <a:srgbClr val="5E5E5E"/>
                </a:solidFill>
                <a:latin typeface="Courier"/>
              </a:rPr>
              <a:t>*</a:t>
            </a:r>
            <a:r>
              <a:rPr>
                <a:solidFill>
                  <a:srgbClr val="003B4F"/>
                </a:solidFill>
                <a:latin typeface="Courier"/>
              </a:rPr>
              <a:t>x</a:t>
            </a:r>
            <a:r>
              <a:rPr>
                <a:solidFill>
                  <a:srgbClr val="5E5E5E"/>
                </a:solidFill>
                <a:latin typeface="Courier"/>
              </a:rPr>
              <a:t>^</a:t>
            </a:r>
            <a:r>
              <a:rPr>
                <a:solidFill>
                  <a:srgbClr val="AD0000"/>
                </a:solidFill>
                <a:latin typeface="Courier"/>
              </a:rPr>
              <a:t>3</a:t>
            </a:r>
            <a:r>
              <a:rPr>
                <a:solidFill>
                  <a:srgbClr val="5E5E5E"/>
                </a:solidFill>
                <a:latin typeface="Courier"/>
              </a:rPr>
              <a:t>+</a:t>
            </a:r>
            <a:r>
              <a:rPr>
                <a:solidFill>
                  <a:srgbClr val="4758AB"/>
                </a:solidFill>
                <a:latin typeface="Courier"/>
              </a:rPr>
              <a:t>rnorm</a:t>
            </a:r>
            <a:r>
              <a:rPr>
                <a:solidFill>
                  <a:srgbClr val="003B4F"/>
                </a:solidFill>
                <a:latin typeface="Courier"/>
              </a:rPr>
              <a:t>(</a:t>
            </a:r>
            <a:r>
              <a:rPr>
                <a:solidFill>
                  <a:srgbClr val="AD0000"/>
                </a:solidFill>
                <a:latin typeface="Courier"/>
              </a:rPr>
              <a:t>100</a:t>
            </a:r>
            <a:r>
              <a:rPr>
                <a:solidFill>
                  <a:srgbClr val="003B4F"/>
                </a:solidFill>
                <a:latin typeface="Courier"/>
              </a:rPr>
              <a:t>,</a:t>
            </a:r>
            <a:r>
              <a:rPr>
                <a:solidFill>
                  <a:srgbClr val="657422"/>
                </a:solidFill>
                <a:latin typeface="Courier"/>
              </a:rPr>
              <a:t>sd=</a:t>
            </a:r>
            <a:r>
              <a:rPr>
                <a:solidFill>
                  <a:srgbClr val="AD0000"/>
                </a:solidFill>
                <a:latin typeface="Courier"/>
              </a:rPr>
              <a:t>5</a:t>
            </a:r>
            <a:r>
              <a:rPr>
                <a:solidFill>
                  <a:srgbClr val="003B4F"/>
                </a:solidFill>
                <a:latin typeface="Courier"/>
              </a:rPr>
              <a:t>)</a:t>
            </a:r>
            <a:br/>
            <a:r>
              <a:rPr>
                <a:solidFill>
                  <a:srgbClr val="003B4F"/>
                </a:solidFill>
                <a:latin typeface="Courier"/>
              </a:rPr>
              <a:t>df&lt;-</a:t>
            </a:r>
            <a:r>
              <a:rPr>
                <a:solidFill>
                  <a:srgbClr val="4758AB"/>
                </a:solidFill>
                <a:latin typeface="Courier"/>
              </a:rPr>
              <a:t>data.frame</a:t>
            </a:r>
            <a:r>
              <a:rPr>
                <a:solidFill>
                  <a:srgbClr val="003B4F"/>
                </a:solidFill>
                <a:latin typeface="Courier"/>
              </a:rPr>
              <a:t>(x,y)</a:t>
            </a:r>
            <a:br/>
            <a:r>
              <a:rPr>
                <a:solidFill>
                  <a:srgbClr val="4758AB"/>
                </a:solidFill>
                <a:latin typeface="Courier"/>
              </a:rPr>
              <a:t>rm</a:t>
            </a:r>
            <a:r>
              <a:rPr>
                <a:solidFill>
                  <a:srgbClr val="003B4F"/>
                </a:solidFill>
                <a:latin typeface="Courier"/>
              </a:rPr>
              <a:t>(x,y)</a:t>
            </a:r>
            <a:br/>
            <a:br/>
            <a:r>
              <a:rPr>
                <a:solidFill>
                  <a:srgbClr val="003B4F"/>
                </a:solidFill>
                <a:latin typeface="Courier"/>
              </a:rPr>
              <a:t>modLsp&lt;-</a:t>
            </a:r>
            <a:r>
              <a:rPr>
                <a:solidFill>
                  <a:srgbClr val="4758AB"/>
                </a:solidFill>
                <a:latin typeface="Courier"/>
              </a:rPr>
              <a:t>glm</a:t>
            </a:r>
            <a:r>
              <a:rPr>
                <a:solidFill>
                  <a:srgbClr val="003B4F"/>
                </a:solidFill>
                <a:latin typeface="Courier"/>
              </a:rPr>
              <a:t>(y</a:t>
            </a:r>
            <a:r>
              <a:rPr>
                <a:solidFill>
                  <a:srgbClr val="5E5E5E"/>
                </a:solidFill>
                <a:latin typeface="Courier"/>
              </a:rPr>
              <a:t>~</a:t>
            </a:r>
            <a:r>
              <a:rPr>
                <a:solidFill>
                  <a:srgbClr val="4758AB"/>
                </a:solidFill>
                <a:latin typeface="Courier"/>
              </a:rPr>
              <a:t>lsp</a:t>
            </a:r>
            <a:r>
              <a:rPr>
                <a:solidFill>
                  <a:srgbClr val="003B4F"/>
                </a:solidFill>
                <a:latin typeface="Courier"/>
              </a:rPr>
              <a:t>(x,</a:t>
            </a:r>
            <a:r>
              <a:rPr>
                <a:solidFill>
                  <a:srgbClr val="4758AB"/>
                </a:solidFill>
                <a:latin typeface="Courier"/>
              </a:rPr>
              <a:t>c</a:t>
            </a:r>
            <a:r>
              <a:rPr>
                <a:solidFill>
                  <a:srgbClr val="003B4F"/>
                </a:solidFill>
                <a:latin typeface="Courier"/>
              </a:rPr>
              <a:t>(</a:t>
            </a:r>
            <a:r>
              <a:rPr>
                <a:solidFill>
                  <a:srgbClr val="AD0000"/>
                </a:solidFill>
                <a:latin typeface="Courier"/>
              </a:rPr>
              <a:t>3</a:t>
            </a:r>
            <a:r>
              <a:rPr>
                <a:solidFill>
                  <a:srgbClr val="003B4F"/>
                </a:solidFill>
                <a:latin typeface="Courier"/>
              </a:rPr>
              <a:t>,</a:t>
            </a:r>
            <a:r>
              <a:rPr>
                <a:solidFill>
                  <a:srgbClr val="AD0000"/>
                </a:solidFill>
                <a:latin typeface="Courier"/>
              </a:rPr>
              <a:t>6</a:t>
            </a:r>
            <a:r>
              <a:rPr>
                <a:solidFill>
                  <a:srgbClr val="003B4F"/>
                </a:solidFill>
                <a:latin typeface="Courier"/>
              </a:rPr>
              <a:t>)),</a:t>
            </a:r>
            <a:r>
              <a:rPr>
                <a:solidFill>
                  <a:srgbClr val="657422"/>
                </a:solidFill>
                <a:latin typeface="Courier"/>
              </a:rPr>
              <a:t>data=</a:t>
            </a:r>
            <a:r>
              <a:rPr>
                <a:solidFill>
                  <a:srgbClr val="003B4F"/>
                </a:solidFill>
                <a:latin typeface="Courier"/>
              </a:rPr>
              <a:t>df)</a:t>
            </a:r>
            <a:br/>
            <a:r>
              <a:rPr>
                <a:solidFill>
                  <a:srgbClr val="003B4F"/>
                </a:solidFill>
                <a:latin typeface="Courier"/>
              </a:rPr>
              <a:t> </a:t>
            </a:r>
            <a:r>
              <a:rPr>
                <a:solidFill>
                  <a:srgbClr val="5E5E5E"/>
                </a:solidFill>
                <a:latin typeface="Courier"/>
              </a:rPr>
              <a:t># lsp() requires rms package</a:t>
            </a:r>
            <a:br/>
            <a:br/>
            <a:r>
              <a:rPr>
                <a:solidFill>
                  <a:srgbClr val="003B4F"/>
                </a:solidFill>
                <a:latin typeface="Courier"/>
              </a:rPr>
              <a:t>newdf&lt;-</a:t>
            </a:r>
            <a:r>
              <a:rPr>
                <a:solidFill>
                  <a:srgbClr val="4758AB"/>
                </a:solidFill>
                <a:latin typeface="Courier"/>
              </a:rPr>
              <a:t>data.frame</a:t>
            </a:r>
            <a:r>
              <a:rPr>
                <a:solidFill>
                  <a:srgbClr val="003B4F"/>
                </a:solidFill>
                <a:latin typeface="Courier"/>
              </a:rPr>
              <a:t>(</a:t>
            </a:r>
            <a:r>
              <a:rPr>
                <a:solidFill>
                  <a:srgbClr val="657422"/>
                </a:solidFill>
                <a:latin typeface="Courier"/>
              </a:rPr>
              <a:t>x=</a:t>
            </a:r>
            <a:r>
              <a:rPr>
                <a:solidFill>
                  <a:srgbClr val="003B4F"/>
                </a:solidFill>
                <a:latin typeface="Courier"/>
              </a:rPr>
              <a:t>df</a:t>
            </a:r>
            <a:r>
              <a:rPr>
                <a:solidFill>
                  <a:srgbClr val="5E5E5E"/>
                </a:solidFill>
                <a:latin typeface="Courier"/>
              </a:rPr>
              <a:t>$</a:t>
            </a:r>
            <a:r>
              <a:rPr>
                <a:solidFill>
                  <a:srgbClr val="003B4F"/>
                </a:solidFill>
                <a:latin typeface="Courier"/>
              </a:rPr>
              <a:t>x,</a:t>
            </a:r>
            <a:r>
              <a:rPr>
                <a:solidFill>
                  <a:srgbClr val="4758AB"/>
                </a:solidFill>
                <a:latin typeface="Courier"/>
              </a:rPr>
              <a:t>predict.lm</a:t>
            </a:r>
            <a:r>
              <a:rPr>
                <a:solidFill>
                  <a:srgbClr val="003B4F"/>
                </a:solidFill>
                <a:latin typeface="Courier"/>
              </a:rPr>
              <a:t>(modLsp,</a:t>
            </a:r>
            <a:r>
              <a:rPr>
                <a:solidFill>
                  <a:srgbClr val="657422"/>
                </a:solidFill>
                <a:latin typeface="Courier"/>
              </a:rPr>
              <a:t>interval=</a:t>
            </a:r>
            <a:r>
              <a:rPr>
                <a:solidFill>
                  <a:srgbClr val="20794D"/>
                </a:solidFill>
                <a:latin typeface="Courier"/>
              </a:rPr>
              <a:t>"confidence"</a:t>
            </a:r>
            <a:r>
              <a:rPr>
                <a:solidFill>
                  <a:srgbClr val="003B4F"/>
                </a:solidFill>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107</a:t>
            </a:fld>
            <a:endParaRPr lang="en-GB"/>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Notes: Variable &amp; functional form selection</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rmAutofit lnSpcReduction="10000"/>
          </a:bodyPr>
          <a:lstStyle/>
          <a:p>
            <a:pPr lvl="0" indent="0">
              <a:buNone/>
            </a:pPr>
            <a:r>
              <a:rPr>
                <a:solidFill>
                  <a:srgbClr val="003B4F"/>
                </a:solidFill>
                <a:latin typeface="Courier"/>
              </a:rPr>
              <a:t>df </a:t>
            </a:r>
            <a:r>
              <a:rPr>
                <a:solidFill>
                  <a:srgbClr val="5E5E5E"/>
                </a:solidFill>
                <a:latin typeface="Courier"/>
              </a:rPr>
              <a:t>%&gt;%</a:t>
            </a:r>
            <a:br/>
            <a:r>
              <a:rPr>
                <a:solidFill>
                  <a:srgbClr val="003B4F"/>
                </a:solidFill>
                <a:latin typeface="Courier"/>
              </a:rPr>
              <a:t>  </a:t>
            </a:r>
            <a:r>
              <a:rPr>
                <a:solidFill>
                  <a:srgbClr val="4758AB"/>
                </a:solidFill>
                <a:latin typeface="Courier"/>
              </a:rPr>
              <a:t>ggplot</a:t>
            </a:r>
            <a:r>
              <a:rPr>
                <a:solidFill>
                  <a:srgbClr val="003B4F"/>
                </a:solidFill>
                <a:latin typeface="Courier"/>
              </a:rPr>
              <a:t>(</a:t>
            </a:r>
            <a:r>
              <a:rPr>
                <a:solidFill>
                  <a:srgbClr val="657422"/>
                </a:solidFill>
                <a:latin typeface="Courier"/>
              </a:rPr>
              <a:t>mapping=</a:t>
            </a:r>
            <a:r>
              <a:rPr>
                <a:solidFill>
                  <a:srgbClr val="4758AB"/>
                </a:solidFill>
                <a:latin typeface="Courier"/>
              </a:rPr>
              <a:t>aes</a:t>
            </a:r>
            <a:r>
              <a:rPr>
                <a:solidFill>
                  <a:srgbClr val="003B4F"/>
                </a:solidFill>
                <a:latin typeface="Courier"/>
              </a:rPr>
              <a:t>(</a:t>
            </a:r>
            <a:r>
              <a:rPr>
                <a:solidFill>
                  <a:srgbClr val="657422"/>
                </a:solidFill>
                <a:latin typeface="Courier"/>
              </a:rPr>
              <a:t>x=</a:t>
            </a:r>
            <a:r>
              <a:rPr>
                <a:solidFill>
                  <a:srgbClr val="003B4F"/>
                </a:solidFill>
                <a:latin typeface="Courier"/>
              </a:rPr>
              <a:t>x,</a:t>
            </a:r>
            <a:r>
              <a:rPr>
                <a:solidFill>
                  <a:srgbClr val="657422"/>
                </a:solidFill>
                <a:latin typeface="Courier"/>
              </a:rPr>
              <a:t>y=</a:t>
            </a:r>
            <a:r>
              <a:rPr>
                <a:solidFill>
                  <a:srgbClr val="003B4F"/>
                </a:solidFill>
                <a:latin typeface="Courier"/>
              </a:rPr>
              <a:t>y)) </a:t>
            </a:r>
            <a:r>
              <a:rPr>
                <a:solidFill>
                  <a:srgbClr val="5E5E5E"/>
                </a:solidFill>
                <a:latin typeface="Courier"/>
              </a:rPr>
              <a:t>+</a:t>
            </a:r>
            <a:br/>
            <a:r>
              <a:rPr>
                <a:solidFill>
                  <a:srgbClr val="003B4F"/>
                </a:solidFill>
                <a:latin typeface="Courier"/>
              </a:rPr>
              <a:t>  </a:t>
            </a:r>
            <a:r>
              <a:rPr>
                <a:solidFill>
                  <a:srgbClr val="4758AB"/>
                </a:solidFill>
                <a:latin typeface="Courier"/>
              </a:rPr>
              <a:t>geom_point</a:t>
            </a:r>
            <a:r>
              <a:rPr>
                <a:solidFill>
                  <a:srgbClr val="003B4F"/>
                </a:solidFill>
                <a:latin typeface="Courier"/>
              </a:rPr>
              <a:t>(</a:t>
            </a:r>
            <a:r>
              <a:rPr>
                <a:solidFill>
                  <a:srgbClr val="657422"/>
                </a:solidFill>
                <a:latin typeface="Courier"/>
              </a:rPr>
              <a:t>size=</a:t>
            </a:r>
            <a:r>
              <a:rPr>
                <a:solidFill>
                  <a:srgbClr val="AD0000"/>
                </a:solidFill>
                <a:latin typeface="Courier"/>
              </a:rPr>
              <a:t>3</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geom_line</a:t>
            </a:r>
            <a:r>
              <a:rPr>
                <a:solidFill>
                  <a:srgbClr val="003B4F"/>
                </a:solidFill>
                <a:latin typeface="Courier"/>
              </a:rPr>
              <a:t>(</a:t>
            </a:r>
            <a:r>
              <a:rPr>
                <a:solidFill>
                  <a:srgbClr val="657422"/>
                </a:solidFill>
                <a:latin typeface="Courier"/>
              </a:rPr>
              <a:t>data=</a:t>
            </a:r>
            <a:r>
              <a:rPr>
                <a:solidFill>
                  <a:srgbClr val="003B4F"/>
                </a:solidFill>
                <a:latin typeface="Courier"/>
              </a:rPr>
              <a:t>newdf,</a:t>
            </a:r>
            <a:r>
              <a:rPr>
                <a:solidFill>
                  <a:srgbClr val="657422"/>
                </a:solidFill>
                <a:latin typeface="Courier"/>
              </a:rPr>
              <a:t>mapping=</a:t>
            </a:r>
            <a:r>
              <a:rPr>
                <a:solidFill>
                  <a:srgbClr val="4758AB"/>
                </a:solidFill>
                <a:latin typeface="Courier"/>
              </a:rPr>
              <a:t>aes</a:t>
            </a:r>
            <a:r>
              <a:rPr>
                <a:solidFill>
                  <a:srgbClr val="003B4F"/>
                </a:solidFill>
                <a:latin typeface="Courier"/>
              </a:rPr>
              <a:t>(</a:t>
            </a:r>
            <a:r>
              <a:rPr>
                <a:solidFill>
                  <a:srgbClr val="657422"/>
                </a:solidFill>
                <a:latin typeface="Courier"/>
              </a:rPr>
              <a:t>x=</a:t>
            </a:r>
            <a:r>
              <a:rPr>
                <a:solidFill>
                  <a:srgbClr val="003B4F"/>
                </a:solidFill>
                <a:latin typeface="Courier"/>
              </a:rPr>
              <a:t>x,</a:t>
            </a:r>
            <a:r>
              <a:rPr>
                <a:solidFill>
                  <a:srgbClr val="657422"/>
                </a:solidFill>
                <a:latin typeface="Courier"/>
              </a:rPr>
              <a:t>y=</a:t>
            </a:r>
            <a:r>
              <a:rPr>
                <a:solidFill>
                  <a:srgbClr val="003B4F"/>
                </a:solidFill>
                <a:latin typeface="Courier"/>
              </a:rPr>
              <a:t>fit),</a:t>
            </a:r>
            <a:r>
              <a:rPr>
                <a:solidFill>
                  <a:srgbClr val="657422"/>
                </a:solidFill>
                <a:latin typeface="Courier"/>
              </a:rPr>
              <a:t>col=</a:t>
            </a:r>
            <a:r>
              <a:rPr>
                <a:solidFill>
                  <a:srgbClr val="20794D"/>
                </a:solidFill>
                <a:latin typeface="Courier"/>
              </a:rPr>
              <a:t>"orange"</a:t>
            </a:r>
            <a:r>
              <a:rPr>
                <a:solidFill>
                  <a:srgbClr val="003B4F"/>
                </a:solidFill>
                <a:latin typeface="Courier"/>
              </a:rPr>
              <a:t>,</a:t>
            </a:r>
            <a:r>
              <a:rPr>
                <a:solidFill>
                  <a:srgbClr val="657422"/>
                </a:solidFill>
                <a:latin typeface="Courier"/>
              </a:rPr>
              <a:t>lwd=</a:t>
            </a:r>
            <a:r>
              <a:rPr>
                <a:solidFill>
                  <a:srgbClr val="AD0000"/>
                </a:solidFill>
                <a:latin typeface="Courier"/>
              </a:rPr>
              <a:t>2</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geom_ribbon</a:t>
            </a:r>
            <a:r>
              <a:rPr>
                <a:solidFill>
                  <a:srgbClr val="003B4F"/>
                </a:solidFill>
                <a:latin typeface="Courier"/>
              </a:rPr>
              <a:t>(</a:t>
            </a:r>
            <a:r>
              <a:rPr>
                <a:solidFill>
                  <a:srgbClr val="657422"/>
                </a:solidFill>
                <a:latin typeface="Courier"/>
              </a:rPr>
              <a:t>data=</a:t>
            </a:r>
            <a:r>
              <a:rPr>
                <a:solidFill>
                  <a:srgbClr val="003B4F"/>
                </a:solidFill>
                <a:latin typeface="Courier"/>
              </a:rPr>
              <a:t>newdf,</a:t>
            </a:r>
            <a:r>
              <a:rPr>
                <a:solidFill>
                  <a:srgbClr val="657422"/>
                </a:solidFill>
                <a:latin typeface="Courier"/>
              </a:rPr>
              <a:t>mapping=</a:t>
            </a:r>
            <a:r>
              <a:rPr>
                <a:solidFill>
                  <a:srgbClr val="4758AB"/>
                </a:solidFill>
                <a:latin typeface="Courier"/>
              </a:rPr>
              <a:t>aes</a:t>
            </a:r>
            <a:r>
              <a:rPr>
                <a:solidFill>
                  <a:srgbClr val="003B4F"/>
                </a:solidFill>
                <a:latin typeface="Courier"/>
              </a:rPr>
              <a:t>(</a:t>
            </a:r>
            <a:r>
              <a:rPr>
                <a:solidFill>
                  <a:srgbClr val="657422"/>
                </a:solidFill>
                <a:latin typeface="Courier"/>
              </a:rPr>
              <a:t>y=</a:t>
            </a:r>
            <a:r>
              <a:rPr>
                <a:solidFill>
                  <a:srgbClr val="003B4F"/>
                </a:solidFill>
                <a:latin typeface="Courier"/>
              </a:rPr>
              <a:t>fit,</a:t>
            </a:r>
            <a:r>
              <a:rPr>
                <a:solidFill>
                  <a:srgbClr val="657422"/>
                </a:solidFill>
                <a:latin typeface="Courier"/>
              </a:rPr>
              <a:t>ymin=</a:t>
            </a:r>
            <a:r>
              <a:rPr>
                <a:solidFill>
                  <a:srgbClr val="003B4F"/>
                </a:solidFill>
                <a:latin typeface="Courier"/>
              </a:rPr>
              <a:t>lwr,</a:t>
            </a:r>
            <a:r>
              <a:rPr>
                <a:solidFill>
                  <a:srgbClr val="657422"/>
                </a:solidFill>
                <a:latin typeface="Courier"/>
              </a:rPr>
              <a:t>ymax=</a:t>
            </a:r>
            <a:r>
              <a:rPr>
                <a:solidFill>
                  <a:srgbClr val="003B4F"/>
                </a:solidFill>
                <a:latin typeface="Courier"/>
              </a:rPr>
              <a:t>upr),</a:t>
            </a:r>
            <a:r>
              <a:rPr>
                <a:solidFill>
                  <a:srgbClr val="657422"/>
                </a:solidFill>
                <a:latin typeface="Courier"/>
              </a:rPr>
              <a:t>alpha=</a:t>
            </a:r>
            <a:r>
              <a:rPr>
                <a:solidFill>
                  <a:srgbClr val="AD0000"/>
                </a:solidFill>
                <a:latin typeface="Courier"/>
              </a:rPr>
              <a:t>0.2</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geom_vline</a:t>
            </a:r>
            <a:r>
              <a:rPr>
                <a:solidFill>
                  <a:srgbClr val="003B4F"/>
                </a:solidFill>
                <a:latin typeface="Courier"/>
              </a:rPr>
              <a:t>(</a:t>
            </a:r>
            <a:r>
              <a:rPr>
                <a:solidFill>
                  <a:srgbClr val="657422"/>
                </a:solidFill>
                <a:latin typeface="Courier"/>
              </a:rPr>
              <a:t>xintercept=</a:t>
            </a:r>
            <a:r>
              <a:rPr>
                <a:solidFill>
                  <a:srgbClr val="AD0000"/>
                </a:solidFill>
                <a:latin typeface="Courier"/>
              </a:rPr>
              <a:t>3</a:t>
            </a:r>
            <a:r>
              <a:rPr>
                <a:solidFill>
                  <a:srgbClr val="003B4F"/>
                </a:solidFill>
                <a:latin typeface="Courier"/>
              </a:rPr>
              <a:t>,</a:t>
            </a:r>
            <a:r>
              <a:rPr>
                <a:solidFill>
                  <a:srgbClr val="657422"/>
                </a:solidFill>
                <a:latin typeface="Courier"/>
              </a:rPr>
              <a:t>lty=</a:t>
            </a:r>
            <a:r>
              <a:rPr>
                <a:solidFill>
                  <a:srgbClr val="AD0000"/>
                </a:solidFill>
                <a:latin typeface="Courier"/>
              </a:rPr>
              <a:t>2</a:t>
            </a:r>
            <a:r>
              <a:rPr>
                <a:solidFill>
                  <a:srgbClr val="003B4F"/>
                </a:solidFill>
                <a:latin typeface="Courier"/>
              </a:rPr>
              <a:t>,</a:t>
            </a:r>
            <a:r>
              <a:rPr>
                <a:solidFill>
                  <a:srgbClr val="657422"/>
                </a:solidFill>
                <a:latin typeface="Courier"/>
              </a:rPr>
              <a:t>col=</a:t>
            </a:r>
            <a:r>
              <a:rPr>
                <a:solidFill>
                  <a:srgbClr val="20794D"/>
                </a:solidFill>
                <a:latin typeface="Courier"/>
              </a:rPr>
              <a:t>"darkgrey"</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geom_vline</a:t>
            </a:r>
            <a:r>
              <a:rPr>
                <a:solidFill>
                  <a:srgbClr val="003B4F"/>
                </a:solidFill>
                <a:latin typeface="Courier"/>
              </a:rPr>
              <a:t>(</a:t>
            </a:r>
            <a:r>
              <a:rPr>
                <a:solidFill>
                  <a:srgbClr val="657422"/>
                </a:solidFill>
                <a:latin typeface="Courier"/>
              </a:rPr>
              <a:t>xintercept=</a:t>
            </a:r>
            <a:r>
              <a:rPr>
                <a:solidFill>
                  <a:srgbClr val="AD0000"/>
                </a:solidFill>
                <a:latin typeface="Courier"/>
              </a:rPr>
              <a:t>6</a:t>
            </a:r>
            <a:r>
              <a:rPr>
                <a:solidFill>
                  <a:srgbClr val="003B4F"/>
                </a:solidFill>
                <a:latin typeface="Courier"/>
              </a:rPr>
              <a:t>,</a:t>
            </a:r>
            <a:r>
              <a:rPr>
                <a:solidFill>
                  <a:srgbClr val="657422"/>
                </a:solidFill>
                <a:latin typeface="Courier"/>
              </a:rPr>
              <a:t>lty=</a:t>
            </a:r>
            <a:r>
              <a:rPr>
                <a:solidFill>
                  <a:srgbClr val="AD0000"/>
                </a:solidFill>
                <a:latin typeface="Courier"/>
              </a:rPr>
              <a:t>2</a:t>
            </a:r>
            <a:r>
              <a:rPr>
                <a:solidFill>
                  <a:srgbClr val="003B4F"/>
                </a:solidFill>
                <a:latin typeface="Courier"/>
              </a:rPr>
              <a:t>,</a:t>
            </a:r>
            <a:r>
              <a:rPr>
                <a:solidFill>
                  <a:srgbClr val="657422"/>
                </a:solidFill>
                <a:latin typeface="Courier"/>
              </a:rPr>
              <a:t>col=</a:t>
            </a:r>
            <a:r>
              <a:rPr>
                <a:solidFill>
                  <a:srgbClr val="20794D"/>
                </a:solidFill>
                <a:latin typeface="Courier"/>
              </a:rPr>
              <a:t>"darkgrey"</a:t>
            </a:r>
            <a:r>
              <a:rPr>
                <a:solidFill>
                  <a:srgbClr val="003B4F"/>
                </a:solidFill>
                <a:latin typeface="Courier"/>
              </a:rPr>
              <a:t>) </a:t>
            </a:r>
          </a:p>
        </p:txBody>
      </p:sp>
      <p:pic>
        <p:nvPicPr>
          <p:cNvPr id="3" name="Picture 1" descr="MLW_KUHeS_RandStatistics_Session5_files/figure-pptx/unnamed-chunk-30-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108</a:t>
            </a:fld>
            <a:endParaRPr lang="en-GB"/>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Notes: Variable &amp; functional form selection</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4343400"/>
          </a:xfrm>
        </p:spPr>
        <p:txBody>
          <a:bodyPr>
            <a:normAutofit fontScale="92500" lnSpcReduction="20000"/>
          </a:bodyPr>
          <a:lstStyle/>
          <a:p>
            <a:pPr marL="0" lvl="0" indent="0">
              <a:buNone/>
            </a:pPr>
            <a:r>
              <a:rPr dirty="0"/>
              <a:t>Linear splines are not smooth and therefore cubic splines are often preferred.</a:t>
            </a:r>
          </a:p>
          <a:p>
            <a:pPr marL="0" lvl="0" indent="0">
              <a:buNone/>
            </a:pPr>
            <a:r>
              <a:rPr dirty="0"/>
              <a:t>Cubic splines can be poorly behaved in the tails (outside of the most extreme knots). To avoid this, they can be forced t be linear in the tails. Such splines are called </a:t>
            </a:r>
            <a:r>
              <a:rPr b="1" dirty="0"/>
              <a:t>restricted cubic splines</a:t>
            </a:r>
            <a:r>
              <a:rPr dirty="0"/>
              <a:t>.</a:t>
            </a:r>
          </a:p>
          <a:p>
            <a:pPr lvl="0" indent="0">
              <a:buNone/>
            </a:pPr>
            <a:r>
              <a:rPr sz="1400" dirty="0" err="1">
                <a:solidFill>
                  <a:srgbClr val="003B4F"/>
                </a:solidFill>
                <a:latin typeface="Courier"/>
              </a:rPr>
              <a:t>modRcs</a:t>
            </a:r>
            <a:r>
              <a:rPr sz="1400" dirty="0">
                <a:solidFill>
                  <a:srgbClr val="003B4F"/>
                </a:solidFill>
                <a:latin typeface="Courier"/>
              </a:rPr>
              <a:t>&lt;-</a:t>
            </a:r>
            <a:r>
              <a:rPr sz="1400" dirty="0" err="1">
                <a:solidFill>
                  <a:srgbClr val="4758AB"/>
                </a:solidFill>
                <a:latin typeface="Courier"/>
              </a:rPr>
              <a:t>glm</a:t>
            </a:r>
            <a:r>
              <a:rPr sz="1400" dirty="0">
                <a:solidFill>
                  <a:srgbClr val="003B4F"/>
                </a:solidFill>
                <a:latin typeface="Courier"/>
              </a:rPr>
              <a:t>(</a:t>
            </a:r>
            <a:r>
              <a:rPr sz="1400" dirty="0" err="1">
                <a:solidFill>
                  <a:srgbClr val="003B4F"/>
                </a:solidFill>
                <a:latin typeface="Courier"/>
              </a:rPr>
              <a:t>y</a:t>
            </a:r>
            <a:r>
              <a:rPr sz="1400" dirty="0" err="1">
                <a:solidFill>
                  <a:srgbClr val="5E5E5E"/>
                </a:solidFill>
                <a:latin typeface="Courier"/>
              </a:rPr>
              <a:t>~</a:t>
            </a:r>
            <a:r>
              <a:rPr sz="1400" dirty="0" err="1">
                <a:solidFill>
                  <a:srgbClr val="4758AB"/>
                </a:solidFill>
                <a:latin typeface="Courier"/>
              </a:rPr>
              <a:t>rcs</a:t>
            </a:r>
            <a:r>
              <a:rPr sz="1400" dirty="0">
                <a:solidFill>
                  <a:srgbClr val="003B4F"/>
                </a:solidFill>
                <a:latin typeface="Courier"/>
              </a:rPr>
              <a:t>(</a:t>
            </a:r>
            <a:r>
              <a:rPr sz="1400" dirty="0" err="1">
                <a:solidFill>
                  <a:srgbClr val="003B4F"/>
                </a:solidFill>
                <a:latin typeface="Courier"/>
              </a:rPr>
              <a:t>x,</a:t>
            </a:r>
            <a:r>
              <a:rPr sz="1400" dirty="0" err="1">
                <a:solidFill>
                  <a:srgbClr val="657422"/>
                </a:solidFill>
                <a:latin typeface="Courier"/>
              </a:rPr>
              <a:t>nk</a:t>
            </a:r>
            <a:r>
              <a:rPr sz="1400" dirty="0">
                <a:solidFill>
                  <a:srgbClr val="657422"/>
                </a:solidFill>
                <a:latin typeface="Courier"/>
              </a:rPr>
              <a:t>=</a:t>
            </a:r>
            <a:r>
              <a:rPr sz="1400" dirty="0">
                <a:solidFill>
                  <a:srgbClr val="AD0000"/>
                </a:solidFill>
                <a:latin typeface="Courier"/>
              </a:rPr>
              <a:t>3</a:t>
            </a:r>
            <a:r>
              <a:rPr sz="1400" dirty="0">
                <a:solidFill>
                  <a:srgbClr val="003B4F"/>
                </a:solidFill>
                <a:latin typeface="Courier"/>
              </a:rPr>
              <a:t>),</a:t>
            </a:r>
            <a:r>
              <a:rPr sz="1400" dirty="0">
                <a:solidFill>
                  <a:srgbClr val="657422"/>
                </a:solidFill>
                <a:latin typeface="Courier"/>
              </a:rPr>
              <a:t>data=</a:t>
            </a:r>
            <a:r>
              <a:rPr sz="1400" dirty="0" err="1">
                <a:solidFill>
                  <a:srgbClr val="003B4F"/>
                </a:solidFill>
                <a:latin typeface="Courier"/>
              </a:rPr>
              <a:t>df</a:t>
            </a:r>
            <a:r>
              <a:rPr sz="1400" dirty="0">
                <a:solidFill>
                  <a:srgbClr val="003B4F"/>
                </a:solidFill>
                <a:latin typeface="Courier"/>
              </a:rPr>
              <a:t>)</a:t>
            </a:r>
            <a:br>
              <a:rPr sz="1400" dirty="0"/>
            </a:br>
            <a:r>
              <a:rPr sz="1400" dirty="0">
                <a:solidFill>
                  <a:srgbClr val="003B4F"/>
                </a:solidFill>
                <a:latin typeface="Courier"/>
              </a:rPr>
              <a:t>  </a:t>
            </a:r>
            <a:r>
              <a:rPr sz="1400" dirty="0">
                <a:solidFill>
                  <a:srgbClr val="5E5E5E"/>
                </a:solidFill>
                <a:latin typeface="Courier"/>
              </a:rPr>
              <a:t># </a:t>
            </a:r>
            <a:r>
              <a:rPr sz="1400" dirty="0" err="1">
                <a:solidFill>
                  <a:srgbClr val="5E5E5E"/>
                </a:solidFill>
                <a:latin typeface="Courier"/>
              </a:rPr>
              <a:t>rcs</a:t>
            </a:r>
            <a:r>
              <a:rPr sz="1400" dirty="0">
                <a:solidFill>
                  <a:srgbClr val="5E5E5E"/>
                </a:solidFill>
                <a:latin typeface="Courier"/>
              </a:rPr>
              <a:t> requires rms package</a:t>
            </a:r>
            <a:br>
              <a:rPr sz="1400" dirty="0"/>
            </a:br>
            <a:br>
              <a:rPr sz="1400" dirty="0"/>
            </a:br>
            <a:r>
              <a:rPr sz="1400" dirty="0" err="1">
                <a:solidFill>
                  <a:srgbClr val="003B4F"/>
                </a:solidFill>
                <a:latin typeface="Courier"/>
              </a:rPr>
              <a:t>newdf</a:t>
            </a:r>
            <a:r>
              <a:rPr sz="1400" dirty="0">
                <a:solidFill>
                  <a:srgbClr val="003B4F"/>
                </a:solidFill>
                <a:latin typeface="Courier"/>
              </a:rPr>
              <a:t>&lt;-</a:t>
            </a:r>
            <a:r>
              <a:rPr sz="1400" dirty="0" err="1">
                <a:solidFill>
                  <a:srgbClr val="4758AB"/>
                </a:solidFill>
                <a:latin typeface="Courier"/>
              </a:rPr>
              <a:t>data.frame</a:t>
            </a:r>
            <a:r>
              <a:rPr sz="1400" dirty="0">
                <a:solidFill>
                  <a:srgbClr val="003B4F"/>
                </a:solidFill>
                <a:latin typeface="Courier"/>
              </a:rPr>
              <a:t>(</a:t>
            </a:r>
            <a:r>
              <a:rPr sz="1400" dirty="0">
                <a:solidFill>
                  <a:srgbClr val="657422"/>
                </a:solidFill>
                <a:latin typeface="Courier"/>
              </a:rPr>
              <a:t>x=</a:t>
            </a:r>
            <a:r>
              <a:rPr sz="1400" dirty="0" err="1">
                <a:solidFill>
                  <a:srgbClr val="003B4F"/>
                </a:solidFill>
                <a:latin typeface="Courier"/>
              </a:rPr>
              <a:t>df</a:t>
            </a:r>
            <a:r>
              <a:rPr sz="1400" dirty="0" err="1">
                <a:solidFill>
                  <a:srgbClr val="5E5E5E"/>
                </a:solidFill>
                <a:latin typeface="Courier"/>
              </a:rPr>
              <a:t>$</a:t>
            </a:r>
            <a:r>
              <a:rPr sz="1400" dirty="0" err="1">
                <a:solidFill>
                  <a:srgbClr val="003B4F"/>
                </a:solidFill>
                <a:latin typeface="Courier"/>
              </a:rPr>
              <a:t>x,</a:t>
            </a:r>
            <a:r>
              <a:rPr sz="1400" dirty="0" err="1">
                <a:solidFill>
                  <a:srgbClr val="4758AB"/>
                </a:solidFill>
                <a:latin typeface="Courier"/>
              </a:rPr>
              <a:t>predict.lm</a:t>
            </a:r>
            <a:r>
              <a:rPr sz="1400" dirty="0">
                <a:solidFill>
                  <a:srgbClr val="003B4F"/>
                </a:solidFill>
                <a:latin typeface="Courier"/>
              </a:rPr>
              <a:t>(</a:t>
            </a:r>
            <a:r>
              <a:rPr sz="1400" dirty="0" err="1">
                <a:solidFill>
                  <a:srgbClr val="003B4F"/>
                </a:solidFill>
                <a:latin typeface="Courier"/>
              </a:rPr>
              <a:t>modRcs,</a:t>
            </a:r>
            <a:r>
              <a:rPr sz="1400" dirty="0" err="1">
                <a:solidFill>
                  <a:srgbClr val="657422"/>
                </a:solidFill>
                <a:latin typeface="Courier"/>
              </a:rPr>
              <a:t>interval</a:t>
            </a:r>
            <a:r>
              <a:rPr sz="1400" dirty="0">
                <a:solidFill>
                  <a:srgbClr val="657422"/>
                </a:solidFill>
                <a:latin typeface="Courier"/>
              </a:rPr>
              <a:t>=</a:t>
            </a:r>
            <a:r>
              <a:rPr sz="1400" dirty="0">
                <a:solidFill>
                  <a:srgbClr val="20794D"/>
                </a:solidFill>
                <a:latin typeface="Courier"/>
              </a:rPr>
              <a:t>"confidence"</a:t>
            </a:r>
            <a:r>
              <a:rPr sz="1400" dirty="0">
                <a:solidFill>
                  <a:srgbClr val="003B4F"/>
                </a:solidFill>
                <a:latin typeface="Courier"/>
              </a:rPr>
              <a:t>))</a:t>
            </a:r>
          </a:p>
          <a:p>
            <a:pPr lvl="0" indent="0">
              <a:buNone/>
            </a:pPr>
            <a:r>
              <a:rPr sz="1400" dirty="0" err="1">
                <a:solidFill>
                  <a:srgbClr val="003B4F"/>
                </a:solidFill>
                <a:latin typeface="Courier"/>
              </a:rPr>
              <a:t>df</a:t>
            </a:r>
            <a:r>
              <a:rPr sz="1400" dirty="0">
                <a:solidFill>
                  <a:srgbClr val="003B4F"/>
                </a:solidFill>
                <a:latin typeface="Courier"/>
              </a:rPr>
              <a:t> </a:t>
            </a:r>
            <a:r>
              <a:rPr sz="1400" dirty="0">
                <a:solidFill>
                  <a:srgbClr val="5E5E5E"/>
                </a:solidFill>
                <a:latin typeface="Courier"/>
              </a:rPr>
              <a:t>%&gt;%</a:t>
            </a:r>
            <a:br>
              <a:rPr sz="1400" dirty="0"/>
            </a:br>
            <a:r>
              <a:rPr sz="1400" dirty="0">
                <a:solidFill>
                  <a:srgbClr val="003B4F"/>
                </a:solidFill>
                <a:latin typeface="Courier"/>
              </a:rPr>
              <a:t>  </a:t>
            </a:r>
            <a:r>
              <a:rPr sz="1400" dirty="0" err="1">
                <a:solidFill>
                  <a:srgbClr val="4758AB"/>
                </a:solidFill>
                <a:latin typeface="Courier"/>
              </a:rPr>
              <a:t>ggplot</a:t>
            </a:r>
            <a:r>
              <a:rPr sz="1400" dirty="0">
                <a:solidFill>
                  <a:srgbClr val="003B4F"/>
                </a:solidFill>
                <a:latin typeface="Courier"/>
              </a:rPr>
              <a:t>(</a:t>
            </a:r>
            <a:r>
              <a:rPr sz="1400" dirty="0">
                <a:solidFill>
                  <a:srgbClr val="657422"/>
                </a:solidFill>
                <a:latin typeface="Courier"/>
              </a:rPr>
              <a:t>mapping=</a:t>
            </a:r>
            <a:r>
              <a:rPr sz="1400" dirty="0" err="1">
                <a:solidFill>
                  <a:srgbClr val="4758AB"/>
                </a:solidFill>
                <a:latin typeface="Courier"/>
              </a:rPr>
              <a:t>aes</a:t>
            </a:r>
            <a:r>
              <a:rPr sz="1400" dirty="0">
                <a:solidFill>
                  <a:srgbClr val="003B4F"/>
                </a:solidFill>
                <a:latin typeface="Courier"/>
              </a:rPr>
              <a:t>(</a:t>
            </a:r>
            <a:r>
              <a:rPr sz="1400" dirty="0">
                <a:solidFill>
                  <a:srgbClr val="657422"/>
                </a:solidFill>
                <a:latin typeface="Courier"/>
              </a:rPr>
              <a:t>x=</a:t>
            </a:r>
            <a:r>
              <a:rPr sz="1400" dirty="0" err="1">
                <a:solidFill>
                  <a:srgbClr val="003B4F"/>
                </a:solidFill>
                <a:latin typeface="Courier"/>
              </a:rPr>
              <a:t>x,</a:t>
            </a:r>
            <a:r>
              <a:rPr sz="1400" dirty="0" err="1">
                <a:solidFill>
                  <a:srgbClr val="657422"/>
                </a:solidFill>
                <a:latin typeface="Courier"/>
              </a:rPr>
              <a:t>y</a:t>
            </a:r>
            <a:r>
              <a:rPr sz="1400" dirty="0">
                <a:solidFill>
                  <a:srgbClr val="657422"/>
                </a:solidFill>
                <a:latin typeface="Courier"/>
              </a:rPr>
              <a:t>=</a:t>
            </a:r>
            <a:r>
              <a:rPr sz="1400" dirty="0">
                <a:solidFill>
                  <a:srgbClr val="003B4F"/>
                </a:solidFill>
                <a:latin typeface="Courier"/>
              </a:rPr>
              <a:t>y))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geom_point</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geom_line</a:t>
            </a:r>
            <a:r>
              <a:rPr sz="1400" dirty="0">
                <a:solidFill>
                  <a:srgbClr val="003B4F"/>
                </a:solidFill>
                <a:latin typeface="Courier"/>
              </a:rPr>
              <a:t>(</a:t>
            </a:r>
            <a:r>
              <a:rPr sz="1400" dirty="0">
                <a:solidFill>
                  <a:srgbClr val="657422"/>
                </a:solidFill>
                <a:latin typeface="Courier"/>
              </a:rPr>
              <a:t>col=</a:t>
            </a:r>
            <a:r>
              <a:rPr sz="1400" dirty="0">
                <a:solidFill>
                  <a:srgbClr val="20794D"/>
                </a:solidFill>
                <a:latin typeface="Courier"/>
              </a:rPr>
              <a:t>"orange"</a:t>
            </a:r>
            <a:r>
              <a:rPr sz="1400" dirty="0">
                <a:solidFill>
                  <a:srgbClr val="003B4F"/>
                </a:solidFill>
                <a:latin typeface="Courier"/>
              </a:rPr>
              <a:t>,</a:t>
            </a:r>
            <a:r>
              <a:rPr sz="1400" dirty="0" err="1">
                <a:solidFill>
                  <a:srgbClr val="657422"/>
                </a:solidFill>
                <a:latin typeface="Courier"/>
              </a:rPr>
              <a:t>lwd</a:t>
            </a:r>
            <a:r>
              <a:rPr sz="1400" dirty="0">
                <a:solidFill>
                  <a:srgbClr val="657422"/>
                </a:solidFill>
                <a:latin typeface="Courier"/>
              </a:rPr>
              <a:t>=</a:t>
            </a:r>
            <a:r>
              <a:rPr sz="1400" dirty="0">
                <a:solidFill>
                  <a:srgbClr val="AD0000"/>
                </a:solidFill>
                <a:latin typeface="Courier"/>
              </a:rPr>
              <a:t>2</a:t>
            </a:r>
            <a:r>
              <a:rPr sz="1400" dirty="0">
                <a:solidFill>
                  <a:srgbClr val="003B4F"/>
                </a:solidFill>
                <a:latin typeface="Courier"/>
              </a:rPr>
              <a:t>,</a:t>
            </a:r>
            <a:r>
              <a:rPr sz="1400" dirty="0">
                <a:solidFill>
                  <a:srgbClr val="657422"/>
                </a:solidFill>
                <a:latin typeface="Courier"/>
              </a:rPr>
              <a:t>mapping=</a:t>
            </a:r>
            <a:r>
              <a:rPr sz="1400" dirty="0" err="1">
                <a:solidFill>
                  <a:srgbClr val="4758AB"/>
                </a:solidFill>
                <a:latin typeface="Courier"/>
              </a:rPr>
              <a:t>aes</a:t>
            </a:r>
            <a:r>
              <a:rPr sz="1400" dirty="0">
                <a:solidFill>
                  <a:srgbClr val="003B4F"/>
                </a:solidFill>
                <a:latin typeface="Courier"/>
              </a:rPr>
              <a:t>(</a:t>
            </a:r>
            <a:r>
              <a:rPr sz="1400" dirty="0">
                <a:solidFill>
                  <a:srgbClr val="657422"/>
                </a:solidFill>
                <a:latin typeface="Courier"/>
              </a:rPr>
              <a:t>x=</a:t>
            </a:r>
            <a:r>
              <a:rPr sz="1400" dirty="0" err="1">
                <a:solidFill>
                  <a:srgbClr val="003B4F"/>
                </a:solidFill>
                <a:latin typeface="Courier"/>
              </a:rPr>
              <a:t>x,</a:t>
            </a:r>
            <a:r>
              <a:rPr sz="1400" dirty="0" err="1">
                <a:solidFill>
                  <a:srgbClr val="657422"/>
                </a:solidFill>
                <a:latin typeface="Courier"/>
              </a:rPr>
              <a:t>y</a:t>
            </a:r>
            <a:r>
              <a:rPr sz="1400" dirty="0">
                <a:solidFill>
                  <a:srgbClr val="657422"/>
                </a:solidFill>
                <a:latin typeface="Courier"/>
              </a:rPr>
              <a:t>=</a:t>
            </a:r>
            <a:r>
              <a:rPr sz="1400" dirty="0">
                <a:solidFill>
                  <a:srgbClr val="4758AB"/>
                </a:solidFill>
                <a:latin typeface="Courier"/>
              </a:rPr>
              <a:t>predict</a:t>
            </a:r>
            <a:r>
              <a:rPr sz="1400" dirty="0">
                <a:solidFill>
                  <a:srgbClr val="003B4F"/>
                </a:solidFill>
                <a:latin typeface="Courier"/>
              </a:rPr>
              <a:t>(</a:t>
            </a:r>
            <a:r>
              <a:rPr sz="1400" dirty="0" err="1">
                <a:solidFill>
                  <a:srgbClr val="003B4F"/>
                </a:solidFill>
                <a:latin typeface="Courier"/>
              </a:rPr>
              <a:t>modRcs</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geom_line</a:t>
            </a:r>
            <a:r>
              <a:rPr sz="1400" dirty="0">
                <a:solidFill>
                  <a:srgbClr val="003B4F"/>
                </a:solidFill>
                <a:latin typeface="Courier"/>
              </a:rPr>
              <a:t>(</a:t>
            </a:r>
            <a:r>
              <a:rPr sz="1400" dirty="0">
                <a:solidFill>
                  <a:srgbClr val="657422"/>
                </a:solidFill>
                <a:latin typeface="Courier"/>
              </a:rPr>
              <a:t>data=</a:t>
            </a:r>
            <a:r>
              <a:rPr sz="1400" dirty="0" err="1">
                <a:solidFill>
                  <a:srgbClr val="003B4F"/>
                </a:solidFill>
                <a:latin typeface="Courier"/>
              </a:rPr>
              <a:t>newdf,</a:t>
            </a:r>
            <a:r>
              <a:rPr sz="1400" dirty="0" err="1">
                <a:solidFill>
                  <a:srgbClr val="657422"/>
                </a:solidFill>
                <a:latin typeface="Courier"/>
              </a:rPr>
              <a:t>mapping</a:t>
            </a:r>
            <a:r>
              <a:rPr sz="1400" dirty="0">
                <a:solidFill>
                  <a:srgbClr val="657422"/>
                </a:solidFill>
                <a:latin typeface="Courier"/>
              </a:rPr>
              <a:t>=</a:t>
            </a:r>
            <a:r>
              <a:rPr sz="1400" dirty="0" err="1">
                <a:solidFill>
                  <a:srgbClr val="4758AB"/>
                </a:solidFill>
                <a:latin typeface="Courier"/>
              </a:rPr>
              <a:t>aes</a:t>
            </a:r>
            <a:r>
              <a:rPr sz="1400" dirty="0">
                <a:solidFill>
                  <a:srgbClr val="003B4F"/>
                </a:solidFill>
                <a:latin typeface="Courier"/>
              </a:rPr>
              <a:t>(</a:t>
            </a:r>
            <a:r>
              <a:rPr sz="1400" dirty="0">
                <a:solidFill>
                  <a:srgbClr val="657422"/>
                </a:solidFill>
                <a:latin typeface="Courier"/>
              </a:rPr>
              <a:t>x=</a:t>
            </a:r>
            <a:r>
              <a:rPr sz="1400" dirty="0" err="1">
                <a:solidFill>
                  <a:srgbClr val="003B4F"/>
                </a:solidFill>
                <a:latin typeface="Courier"/>
              </a:rPr>
              <a:t>x,</a:t>
            </a:r>
            <a:r>
              <a:rPr sz="1400" dirty="0" err="1">
                <a:solidFill>
                  <a:srgbClr val="657422"/>
                </a:solidFill>
                <a:latin typeface="Courier"/>
              </a:rPr>
              <a:t>y</a:t>
            </a:r>
            <a:r>
              <a:rPr sz="1400" dirty="0">
                <a:solidFill>
                  <a:srgbClr val="657422"/>
                </a:solidFill>
                <a:latin typeface="Courier"/>
              </a:rPr>
              <a:t>=</a:t>
            </a:r>
            <a:r>
              <a:rPr sz="1400" dirty="0">
                <a:solidFill>
                  <a:srgbClr val="003B4F"/>
                </a:solidFill>
                <a:latin typeface="Courier"/>
              </a:rPr>
              <a:t>fit),</a:t>
            </a:r>
            <a:r>
              <a:rPr sz="1400" dirty="0">
                <a:solidFill>
                  <a:srgbClr val="657422"/>
                </a:solidFill>
                <a:latin typeface="Courier"/>
              </a:rPr>
              <a:t>col=</a:t>
            </a:r>
            <a:r>
              <a:rPr sz="1400" dirty="0">
                <a:solidFill>
                  <a:srgbClr val="20794D"/>
                </a:solidFill>
                <a:latin typeface="Courier"/>
              </a:rPr>
              <a:t>"orange"</a:t>
            </a:r>
            <a:r>
              <a:rPr sz="1400" dirty="0">
                <a:solidFill>
                  <a:srgbClr val="003B4F"/>
                </a:solidFill>
                <a:latin typeface="Courier"/>
              </a:rPr>
              <a:t>,</a:t>
            </a:r>
            <a:r>
              <a:rPr sz="1400" dirty="0" err="1">
                <a:solidFill>
                  <a:srgbClr val="657422"/>
                </a:solidFill>
                <a:latin typeface="Courier"/>
              </a:rPr>
              <a:t>lwd</a:t>
            </a:r>
            <a:r>
              <a:rPr sz="1400" dirty="0">
                <a:solidFill>
                  <a:srgbClr val="657422"/>
                </a:solidFill>
                <a:latin typeface="Courier"/>
              </a:rPr>
              <a:t>=</a:t>
            </a:r>
            <a:r>
              <a:rPr sz="1400" dirty="0">
                <a:solidFill>
                  <a:srgbClr val="AD0000"/>
                </a:solidFill>
                <a:latin typeface="Courier"/>
              </a:rPr>
              <a:t>2</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geom_ribbon</a:t>
            </a:r>
            <a:r>
              <a:rPr sz="1400" dirty="0">
                <a:solidFill>
                  <a:srgbClr val="003B4F"/>
                </a:solidFill>
                <a:latin typeface="Courier"/>
              </a:rPr>
              <a:t>(</a:t>
            </a:r>
            <a:r>
              <a:rPr sz="1400" dirty="0">
                <a:solidFill>
                  <a:srgbClr val="657422"/>
                </a:solidFill>
                <a:latin typeface="Courier"/>
              </a:rPr>
              <a:t>data=</a:t>
            </a:r>
            <a:r>
              <a:rPr sz="1400" dirty="0" err="1">
                <a:solidFill>
                  <a:srgbClr val="003B4F"/>
                </a:solidFill>
                <a:latin typeface="Courier"/>
              </a:rPr>
              <a:t>newdf,</a:t>
            </a:r>
            <a:r>
              <a:rPr sz="1400" dirty="0" err="1">
                <a:solidFill>
                  <a:srgbClr val="657422"/>
                </a:solidFill>
                <a:latin typeface="Courier"/>
              </a:rPr>
              <a:t>mapping</a:t>
            </a:r>
            <a:r>
              <a:rPr sz="1400" dirty="0">
                <a:solidFill>
                  <a:srgbClr val="657422"/>
                </a:solidFill>
                <a:latin typeface="Courier"/>
              </a:rPr>
              <a:t>=</a:t>
            </a:r>
            <a:r>
              <a:rPr sz="1400" dirty="0" err="1">
                <a:solidFill>
                  <a:srgbClr val="4758AB"/>
                </a:solidFill>
                <a:latin typeface="Courier"/>
              </a:rPr>
              <a:t>aes</a:t>
            </a:r>
            <a:r>
              <a:rPr sz="1400" dirty="0">
                <a:solidFill>
                  <a:srgbClr val="003B4F"/>
                </a:solidFill>
                <a:latin typeface="Courier"/>
              </a:rPr>
              <a:t>(</a:t>
            </a:r>
            <a:r>
              <a:rPr sz="1400" dirty="0">
                <a:solidFill>
                  <a:srgbClr val="657422"/>
                </a:solidFill>
                <a:latin typeface="Courier"/>
              </a:rPr>
              <a:t>y=</a:t>
            </a:r>
            <a:r>
              <a:rPr sz="1400" dirty="0" err="1">
                <a:solidFill>
                  <a:srgbClr val="003B4F"/>
                </a:solidFill>
                <a:latin typeface="Courier"/>
              </a:rPr>
              <a:t>fit,</a:t>
            </a:r>
            <a:r>
              <a:rPr sz="1400" dirty="0" err="1">
                <a:solidFill>
                  <a:srgbClr val="657422"/>
                </a:solidFill>
                <a:latin typeface="Courier"/>
              </a:rPr>
              <a:t>ymin</a:t>
            </a:r>
            <a:r>
              <a:rPr sz="1400" dirty="0">
                <a:solidFill>
                  <a:srgbClr val="657422"/>
                </a:solidFill>
                <a:latin typeface="Courier"/>
              </a:rPr>
              <a:t>=</a:t>
            </a:r>
            <a:r>
              <a:rPr sz="1400" dirty="0" err="1">
                <a:solidFill>
                  <a:srgbClr val="003B4F"/>
                </a:solidFill>
                <a:latin typeface="Courier"/>
              </a:rPr>
              <a:t>lwr,</a:t>
            </a:r>
            <a:r>
              <a:rPr sz="1400" dirty="0" err="1">
                <a:solidFill>
                  <a:srgbClr val="657422"/>
                </a:solidFill>
                <a:latin typeface="Courier"/>
              </a:rPr>
              <a:t>ymax</a:t>
            </a:r>
            <a:r>
              <a:rPr sz="1400" dirty="0">
                <a:solidFill>
                  <a:srgbClr val="657422"/>
                </a:solidFill>
                <a:latin typeface="Courier"/>
              </a:rPr>
              <a:t>=</a:t>
            </a:r>
            <a:r>
              <a:rPr sz="1400" dirty="0" err="1">
                <a:solidFill>
                  <a:srgbClr val="003B4F"/>
                </a:solidFill>
                <a:latin typeface="Courier"/>
              </a:rPr>
              <a:t>upr</a:t>
            </a:r>
            <a:r>
              <a:rPr sz="1400" dirty="0">
                <a:solidFill>
                  <a:srgbClr val="003B4F"/>
                </a:solidFill>
                <a:latin typeface="Courier"/>
              </a:rPr>
              <a:t>),</a:t>
            </a:r>
            <a:r>
              <a:rPr sz="1400" dirty="0">
                <a:solidFill>
                  <a:srgbClr val="657422"/>
                </a:solidFill>
                <a:latin typeface="Courier"/>
              </a:rPr>
              <a:t>alpha=</a:t>
            </a:r>
            <a:r>
              <a:rPr sz="1400" dirty="0">
                <a:solidFill>
                  <a:srgbClr val="AD0000"/>
                </a:solidFill>
                <a:latin typeface="Courier"/>
              </a:rPr>
              <a:t>0.2</a:t>
            </a:r>
            <a:r>
              <a:rPr sz="1400" dirty="0">
                <a:solidFill>
                  <a:srgbClr val="003B4F"/>
                </a:solidFill>
                <a:latin typeface="Courier"/>
              </a:rPr>
              <a:t>)</a:t>
            </a:r>
          </a:p>
        </p:txBody>
      </p:sp>
      <p:pic>
        <p:nvPicPr>
          <p:cNvPr id="3" name="Picture 1" descr="MLW_KUHeS_RandStatistics_Session5_files/figure-pptx/unnamed-chunk-32-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109</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Looks like there is a </a:t>
                </a:r>
                <a:r>
                  <a:rPr b="1"/>
                  <a:t>linear</a:t>
                </a:r>
                <a:r>
                  <a:t> relationship between the 2 variables:</a:t>
                </a:r>
              </a:p>
              <a:p>
                <a:pPr marL="0" lvl="0" indent="0">
                  <a:buNone/>
                </a:pPr>
                <a:r>
                  <a:t>as </a:t>
                </a:r>
                <a14:m>
                  <m:oMath xmlns:m="http://schemas.openxmlformats.org/officeDocument/2006/math">
                    <m:r>
                      <a:rPr>
                        <a:latin typeface="Cambria Math" panose="02040503050406030204" pitchFamily="18" charset="0"/>
                      </a:rPr>
                      <m:t>𝑥</m:t>
                    </m:r>
                    <m:r>
                      <a:rPr>
                        <a:latin typeface="Cambria Math" panose="02040503050406030204" pitchFamily="18" charset="0"/>
                      </a:rPr>
                      <m:t>↗</m:t>
                    </m:r>
                  </m:oMath>
                </a14:m>
                <a:r>
                  <a:t>, so </a:t>
                </a:r>
                <a14:m>
                  <m:oMath xmlns:m="http://schemas.openxmlformats.org/officeDocument/2006/math">
                    <m:r>
                      <a:rPr>
                        <a:latin typeface="Cambria Math" panose="02040503050406030204" pitchFamily="18" charset="0"/>
                      </a:rPr>
                      <m:t>𝑦</m:t>
                    </m:r>
                    <m:r>
                      <a:rPr>
                        <a:latin typeface="Cambria Math" panose="02040503050406030204" pitchFamily="18" charset="0"/>
                      </a:rPr>
                      <m:t>↗</m:t>
                    </m:r>
                  </m:oMath>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can try to guess what that relationship is.</a:t>
                </a:r>
              </a:p>
              <a:p>
                <a:pPr marL="0" lvl="0" indent="0">
                  <a:buNone/>
                </a:pPr>
                <a:r>
                  <a:t>E.g. we can guess </a:t>
                </a:r>
                <a14:m>
                  <m:oMath xmlns:m="http://schemas.openxmlformats.org/officeDocument/2006/math">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𝑥</m:t>
                    </m:r>
                    <m:r>
                      <a:rPr>
                        <a:latin typeface="Cambria Math" panose="02040503050406030204" pitchFamily="18" charset="0"/>
                      </a:rPr>
                      <m:t>+3</m:t>
                    </m:r>
                  </m:oMath>
                </a14:m>
                <a:r>
                  <a:t>:</a:t>
                </a:r>
              </a:p>
              <a:p>
                <a:pPr lvl="0" indent="0">
                  <a:buNone/>
                </a:pPr>
                <a:r>
                  <a:rPr>
                    <a:solidFill>
                      <a:srgbClr val="4758AB"/>
                    </a:solidFill>
                    <a:latin typeface="Courier"/>
                  </a:rPr>
                  <a:t>ggplot</a:t>
                </a:r>
                <a:r>
                  <a:rPr>
                    <a:solidFill>
                      <a:srgbClr val="003B4F"/>
                    </a:solidFill>
                    <a:latin typeface="Courier"/>
                  </a:rPr>
                  <a:t>(</a:t>
                </a:r>
                <a:r>
                  <a:rPr>
                    <a:solidFill>
                      <a:srgbClr val="657422"/>
                    </a:solidFill>
                    <a:latin typeface="Courier"/>
                  </a:rPr>
                  <a:t>data=</a:t>
                </a:r>
                <a:r>
                  <a:rPr>
                    <a:solidFill>
                      <a:srgbClr val="003B4F"/>
                    </a:solidFill>
                    <a:latin typeface="Courier"/>
                  </a:rPr>
                  <a:t>df,</a:t>
                </a:r>
                <a:r>
                  <a:rPr>
                    <a:solidFill>
                      <a:srgbClr val="4758AB"/>
                    </a:solidFill>
                    <a:latin typeface="Courier"/>
                  </a:rPr>
                  <a:t>aes</a:t>
                </a:r>
                <a:r>
                  <a:rPr>
                    <a:solidFill>
                      <a:srgbClr val="003B4F"/>
                    </a:solidFill>
                    <a:latin typeface="Courier"/>
                  </a:rPr>
                  <a:t>(</a:t>
                </a:r>
                <a:r>
                  <a:rPr>
                    <a:solidFill>
                      <a:srgbClr val="657422"/>
                    </a:solidFill>
                    <a:latin typeface="Courier"/>
                  </a:rPr>
                  <a:t>x=</a:t>
                </a:r>
                <a:r>
                  <a:rPr>
                    <a:solidFill>
                      <a:srgbClr val="003B4F"/>
                    </a:solidFill>
                    <a:latin typeface="Courier"/>
                  </a:rPr>
                  <a:t>x,</a:t>
                </a:r>
                <a:r>
                  <a:rPr>
                    <a:solidFill>
                      <a:srgbClr val="657422"/>
                    </a:solidFill>
                    <a:latin typeface="Courier"/>
                  </a:rPr>
                  <a:t>y=</a:t>
                </a:r>
                <a:r>
                  <a:rPr>
                    <a:solidFill>
                      <a:srgbClr val="003B4F"/>
                    </a:solidFill>
                    <a:latin typeface="Courier"/>
                  </a:rPr>
                  <a:t>y))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geom_abline</a:t>
                </a:r>
                <a:r>
                  <a:rPr>
                    <a:solidFill>
                      <a:srgbClr val="003B4F"/>
                    </a:solidFill>
                    <a:latin typeface="Courier"/>
                  </a:rPr>
                  <a:t>(</a:t>
                </a:r>
                <a:r>
                  <a:rPr>
                    <a:solidFill>
                      <a:srgbClr val="657422"/>
                    </a:solidFill>
                    <a:latin typeface="Courier"/>
                  </a:rPr>
                  <a:t>intercept=</a:t>
                </a:r>
                <a:r>
                  <a:rPr>
                    <a:solidFill>
                      <a:srgbClr val="AD0000"/>
                    </a:solidFill>
                    <a:latin typeface="Courier"/>
                  </a:rPr>
                  <a:t>3</a:t>
                </a:r>
                <a:r>
                  <a:rPr>
                    <a:solidFill>
                      <a:srgbClr val="003B4F"/>
                    </a:solidFill>
                    <a:latin typeface="Courier"/>
                  </a:rPr>
                  <a:t>,</a:t>
                </a:r>
                <a:r>
                  <a:rPr>
                    <a:solidFill>
                      <a:srgbClr val="657422"/>
                    </a:solidFill>
                    <a:latin typeface="Courier"/>
                  </a:rPr>
                  <a:t>slope=</a:t>
                </a:r>
                <a:r>
                  <a:rPr>
                    <a:solidFill>
                      <a:srgbClr val="AD0000"/>
                    </a:solidFill>
                    <a:latin typeface="Courier"/>
                  </a:rPr>
                  <a:t>1</a:t>
                </a:r>
                <a:r>
                  <a:rPr>
                    <a:solidFill>
                      <a:srgbClr val="003B4F"/>
                    </a:solidFill>
                    <a:latin typeface="Courier"/>
                  </a:rPr>
                  <a:t>,</a:t>
                </a:r>
                <a:r>
                  <a:rPr>
                    <a:solidFill>
                      <a:srgbClr val="657422"/>
                    </a:solidFill>
                    <a:latin typeface="Courier"/>
                  </a:rPr>
                  <a:t>colour=</a:t>
                </a:r>
                <a:r>
                  <a:rPr>
                    <a:solidFill>
                      <a:srgbClr val="20794D"/>
                    </a:solidFill>
                    <a:latin typeface="Courier"/>
                  </a:rPr>
                  <a:t>"steelblue"</a:t>
                </a:r>
                <a:r>
                  <a:rPr>
                    <a:solidFill>
                      <a:srgbClr val="003B4F"/>
                    </a:solidFill>
                    <a:latin typeface="Courier"/>
                  </a:rPr>
                  <a:t>,</a:t>
                </a:r>
                <a:r>
                  <a:rPr>
                    <a:solidFill>
                      <a:srgbClr val="657422"/>
                    </a:solidFill>
                    <a:latin typeface="Courier"/>
                  </a:rPr>
                  <a:t>lwd=</a:t>
                </a:r>
                <a:r>
                  <a:rPr>
                    <a:solidFill>
                      <a:srgbClr val="AD0000"/>
                    </a:solidFill>
                    <a:latin typeface="Courier"/>
                  </a:rPr>
                  <a:t>1.5</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geom_point</a:t>
                </a:r>
                <a:r>
                  <a:rPr>
                    <a:solidFill>
                      <a:srgbClr val="003B4F"/>
                    </a:solidFill>
                    <a:latin typeface="Courier"/>
                  </a:rPr>
                  <a:t>(</a:t>
                </a:r>
                <a:r>
                  <a:rPr>
                    <a:solidFill>
                      <a:srgbClr val="657422"/>
                    </a:solidFill>
                    <a:latin typeface="Courier"/>
                  </a:rPr>
                  <a:t>size=</a:t>
                </a:r>
                <a:r>
                  <a:rPr>
                    <a:solidFill>
                      <a:srgbClr val="AD0000"/>
                    </a:solidFill>
                    <a:latin typeface="Courier"/>
                  </a:rPr>
                  <a:t>3</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theme</a:t>
                </a:r>
                <a:r>
                  <a:rPr>
                    <a:solidFill>
                      <a:srgbClr val="003B4F"/>
                    </a:solidFill>
                    <a:latin typeface="Courier"/>
                  </a:rPr>
                  <a:t>(</a:t>
                </a:r>
                <a:r>
                  <a:rPr>
                    <a:solidFill>
                      <a:srgbClr val="657422"/>
                    </a:solidFill>
                    <a:latin typeface="Courier"/>
                  </a:rPr>
                  <a:t>text =</a:t>
                </a:r>
                <a:r>
                  <a:rPr>
                    <a:solidFill>
                      <a:srgbClr val="003B4F"/>
                    </a:solidFill>
                    <a:latin typeface="Courier"/>
                  </a:rPr>
                  <a:t> </a:t>
                </a:r>
                <a:r>
                  <a:rPr>
                    <a:solidFill>
                      <a:srgbClr val="4758AB"/>
                    </a:solidFill>
                    <a:latin typeface="Courier"/>
                  </a:rPr>
                  <a:t>element_text</a:t>
                </a:r>
                <a:r>
                  <a:rPr>
                    <a:solidFill>
                      <a:srgbClr val="003B4F"/>
                    </a:solidFill>
                    <a:latin typeface="Courier"/>
                  </a:rPr>
                  <a:t>(</a:t>
                </a:r>
                <a:r>
                  <a:rPr>
                    <a:solidFill>
                      <a:srgbClr val="657422"/>
                    </a:solidFill>
                    <a:latin typeface="Courier"/>
                  </a:rPr>
                  <a:t>size=</a:t>
                </a:r>
                <a:r>
                  <a:rPr>
                    <a:solidFill>
                      <a:srgbClr val="AD0000"/>
                    </a:solidFill>
                    <a:latin typeface="Courier"/>
                  </a:rPr>
                  <a:t>20</a:t>
                </a:r>
                <a:r>
                  <a:rPr>
                    <a:solidFill>
                      <a:srgbClr val="003B4F"/>
                    </a:solidFill>
                    <a:latin typeface="Courier"/>
                  </a:rPr>
                  <a:t>)) </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68" t="-1329"/>
                </a:stretch>
              </a:blipFill>
            </p:spPr>
            <p:txBody>
              <a:bodyPr/>
              <a:lstStyle/>
              <a:p>
                <a:r>
                  <a:rPr lang="en-US">
                    <a:noFill/>
                  </a:rPr>
                  <a:t> </a:t>
                </a:r>
              </a:p>
            </p:txBody>
          </p:sp>
        </mc:Fallback>
      </mc:AlternateContent>
      <p:pic>
        <p:nvPicPr>
          <p:cNvPr id="3" name="Picture 1" descr="MLW_KUHeS_RandStatistics_Session5_files/figure-pptx/unnamed-chunk-3-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Variable &amp; functional form selection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Where the knots should be is not an easy problem. Adding them as model parameters to be estimated can lead to unstable parameter estimates and to standard estimation algorithms not being usable.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Luckily for cubic splines, the position of knots matters less than the number of knots. Knots are therefore often placed at regular intervals or quantiles of the continuous predictor.</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Besides splines, </a:t>
                </a:r>
                <a:r>
                  <a:rPr b="1"/>
                  <a:t>fractional polynomials</a:t>
                </a:r>
                <a:r>
                  <a:t> can also be used for more flexible regression curves. See </a:t>
                </a:r>
                <a:r>
                  <a:rPr>
                    <a:hlinkClick r:id="rId2"/>
                  </a:rPr>
                  <a:t>https://doi.org/10.1186/s41512-020-00074-3</a:t>
                </a:r>
                <a:r>
                  <a:t> for a much more comprehensive discussion of functional form selection.</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3"/>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110</a:t>
            </a:fld>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Correlated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If your observations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oMath>
                </a14:m>
                <a:r>
                  <a:t> are not independent because of correlations, e.g. clustering of children within teachers within schools, or longitudinal data with multiple observations for the same individual, we cannot use the GLM.</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Marginal models: </a:t>
                </a:r>
                <a:r>
                  <a:rPr b="1"/>
                  <a:t>General Estimating Equations (GEE)</a:t>
                </a:r>
              </a:p>
              <a:p>
                <a:pPr lvl="0" indent="0">
                  <a:buNone/>
                </a:pPr>
                <a:r>
                  <a:rPr>
                    <a:solidFill>
                      <a:srgbClr val="4758AB"/>
                    </a:solidFill>
                    <a:latin typeface="Courier"/>
                  </a:rPr>
                  <a:t>library</a:t>
                </a:r>
                <a:r>
                  <a:rPr>
                    <a:solidFill>
                      <a:srgbClr val="003B4F"/>
                    </a:solidFill>
                    <a:latin typeface="Courier"/>
                  </a:rPr>
                  <a:t>(gee)</a:t>
                </a:r>
              </a:p>
              <a:p>
                <a:pPr marL="0" lvl="0" indent="0">
                  <a:buNone/>
                </a:pPr>
                <a:r>
                  <a:t>Mixed models: </a:t>
                </a:r>
                <a:r>
                  <a:rPr b="1"/>
                  <a:t>[Generalised] Linear Mixed Models ([G]LMM)</a:t>
                </a:r>
              </a:p>
              <a:p>
                <a:pPr lvl="0" indent="0">
                  <a:buNone/>
                </a:pPr>
                <a:r>
                  <a:rPr>
                    <a:solidFill>
                      <a:srgbClr val="4758AB"/>
                    </a:solidFill>
                    <a:latin typeface="Courier"/>
                  </a:rPr>
                  <a:t>library</a:t>
                </a:r>
                <a:r>
                  <a:rPr>
                    <a:solidFill>
                      <a:srgbClr val="003B4F"/>
                    </a:solidFill>
                    <a:latin typeface="Courier"/>
                  </a:rPr>
                  <a:t>(nlme)</a:t>
                </a:r>
                <a:br/>
                <a:r>
                  <a:rPr>
                    <a:solidFill>
                      <a:srgbClr val="4758AB"/>
                    </a:solidFill>
                    <a:latin typeface="Courier"/>
                  </a:rPr>
                  <a:t>library</a:t>
                </a:r>
                <a:r>
                  <a:rPr>
                    <a:solidFill>
                      <a:srgbClr val="003B4F"/>
                    </a:solidFill>
                    <a:latin typeface="Courier"/>
                  </a:rPr>
                  <a:t>(lme4)</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111</a:t>
            </a:fld>
            <a:endParaRPr lang="en-GB"/>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a:t>
            </a:r>
            <a:r>
              <a:rPr>
                <a:latin typeface="Courier"/>
              </a:rPr>
              <a:t>rms</a:t>
            </a:r>
            <a:r>
              <a:t> package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a:t>
                </a:r>
                <a:r>
                  <a:rPr>
                    <a:latin typeface="Courier"/>
                  </a:rPr>
                  <a:t>rms</a:t>
                </a:r>
                <a:r>
                  <a:t> package provides a full set of tools for all kinds of regression problems.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112</a:t>
            </a:fld>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[end of Session 5]</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27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113</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Looks good? Maybe the slope should be a bit steeper, the intercept larger?</a:t>
                </a:r>
              </a:p>
              <a:p>
                <a:pPr marL="0" lv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𝑦</m:t>
                      </m:r>
                      <m:r>
                        <a:rPr>
                          <a:latin typeface="Cambria Math" panose="02040503050406030204" pitchFamily="18" charset="0"/>
                        </a:rPr>
                        <m:t>≈2</m:t>
                      </m:r>
                      <m:r>
                        <a:rPr>
                          <a:latin typeface="Cambria Math" panose="02040503050406030204" pitchFamily="18" charset="0"/>
                        </a:rPr>
                        <m:t>𝑥</m:t>
                      </m:r>
                      <m:r>
                        <a:rPr>
                          <a:latin typeface="Cambria Math" panose="02040503050406030204" pitchFamily="18" charset="0"/>
                        </a:rPr>
                        <m:t>+4</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4758AB"/>
                    </a:solidFill>
                    <a:latin typeface="Courier"/>
                  </a:rPr>
                  <a:t>ggplot</a:t>
                </a:r>
                <a:r>
                  <a:rPr>
                    <a:solidFill>
                      <a:srgbClr val="003B4F"/>
                    </a:solidFill>
                    <a:latin typeface="Courier"/>
                  </a:rPr>
                  <a:t>(</a:t>
                </a:r>
                <a:r>
                  <a:rPr>
                    <a:solidFill>
                      <a:srgbClr val="657422"/>
                    </a:solidFill>
                    <a:latin typeface="Courier"/>
                  </a:rPr>
                  <a:t>data=</a:t>
                </a:r>
                <a:r>
                  <a:rPr>
                    <a:solidFill>
                      <a:srgbClr val="003B4F"/>
                    </a:solidFill>
                    <a:latin typeface="Courier"/>
                  </a:rPr>
                  <a:t>df,</a:t>
                </a:r>
                <a:r>
                  <a:rPr>
                    <a:solidFill>
                      <a:srgbClr val="4758AB"/>
                    </a:solidFill>
                    <a:latin typeface="Courier"/>
                  </a:rPr>
                  <a:t>aes</a:t>
                </a:r>
                <a:r>
                  <a:rPr>
                    <a:solidFill>
                      <a:srgbClr val="003B4F"/>
                    </a:solidFill>
                    <a:latin typeface="Courier"/>
                  </a:rPr>
                  <a:t>(</a:t>
                </a:r>
                <a:r>
                  <a:rPr>
                    <a:solidFill>
                      <a:srgbClr val="657422"/>
                    </a:solidFill>
                    <a:latin typeface="Courier"/>
                  </a:rPr>
                  <a:t>x=</a:t>
                </a:r>
                <a:r>
                  <a:rPr>
                    <a:solidFill>
                      <a:srgbClr val="003B4F"/>
                    </a:solidFill>
                    <a:latin typeface="Courier"/>
                  </a:rPr>
                  <a:t>x,</a:t>
                </a:r>
                <a:r>
                  <a:rPr>
                    <a:solidFill>
                      <a:srgbClr val="657422"/>
                    </a:solidFill>
                    <a:latin typeface="Courier"/>
                  </a:rPr>
                  <a:t>y=</a:t>
                </a:r>
                <a:r>
                  <a:rPr>
                    <a:solidFill>
                      <a:srgbClr val="003B4F"/>
                    </a:solidFill>
                    <a:latin typeface="Courier"/>
                  </a:rPr>
                  <a:t>y)) </a:t>
                </a:r>
                <a:r>
                  <a:rPr>
                    <a:solidFill>
                      <a:srgbClr val="5E5E5E"/>
                    </a:solidFill>
                    <a:latin typeface="Courier"/>
                  </a:rPr>
                  <a:t>+</a:t>
                </a:r>
                <a:r>
                  <a:rPr>
                    <a:solidFill>
                      <a:srgbClr val="003B4F"/>
                    </a:solidFill>
                    <a:latin typeface="Courier"/>
                  </a:rPr>
                  <a:t> </a:t>
                </a:r>
                <a:br/>
                <a:r>
                  <a:rPr>
                    <a:solidFill>
                      <a:srgbClr val="003B4F"/>
                    </a:solidFill>
                    <a:latin typeface="Courier"/>
                  </a:rPr>
                  <a:t>  </a:t>
                </a:r>
                <a:r>
                  <a:rPr>
                    <a:solidFill>
                      <a:srgbClr val="4758AB"/>
                    </a:solidFill>
                    <a:latin typeface="Courier"/>
                  </a:rPr>
                  <a:t>geom_abline</a:t>
                </a:r>
                <a:r>
                  <a:rPr>
                    <a:solidFill>
                      <a:srgbClr val="003B4F"/>
                    </a:solidFill>
                    <a:latin typeface="Courier"/>
                  </a:rPr>
                  <a:t>(</a:t>
                </a:r>
                <a:r>
                  <a:rPr>
                    <a:solidFill>
                      <a:srgbClr val="657422"/>
                    </a:solidFill>
                    <a:latin typeface="Courier"/>
                  </a:rPr>
                  <a:t>intercept=</a:t>
                </a:r>
                <a:r>
                  <a:rPr>
                    <a:solidFill>
                      <a:srgbClr val="AD0000"/>
                    </a:solidFill>
                    <a:latin typeface="Courier"/>
                  </a:rPr>
                  <a:t>4</a:t>
                </a:r>
                <a:r>
                  <a:rPr>
                    <a:solidFill>
                      <a:srgbClr val="003B4F"/>
                    </a:solidFill>
                    <a:latin typeface="Courier"/>
                  </a:rPr>
                  <a:t>,</a:t>
                </a:r>
                <a:r>
                  <a:rPr>
                    <a:solidFill>
                      <a:srgbClr val="657422"/>
                    </a:solidFill>
                    <a:latin typeface="Courier"/>
                  </a:rPr>
                  <a:t>slope=</a:t>
                </a:r>
                <a:r>
                  <a:rPr>
                    <a:solidFill>
                      <a:srgbClr val="AD0000"/>
                    </a:solidFill>
                    <a:latin typeface="Courier"/>
                  </a:rPr>
                  <a:t>2</a:t>
                </a:r>
                <a:r>
                  <a:rPr>
                    <a:solidFill>
                      <a:srgbClr val="003B4F"/>
                    </a:solidFill>
                    <a:latin typeface="Courier"/>
                  </a:rPr>
                  <a:t>,</a:t>
                </a:r>
                <a:r>
                  <a:rPr>
                    <a:solidFill>
                      <a:srgbClr val="657422"/>
                    </a:solidFill>
                    <a:latin typeface="Courier"/>
                  </a:rPr>
                  <a:t>colour=</a:t>
                </a:r>
                <a:r>
                  <a:rPr>
                    <a:solidFill>
                      <a:srgbClr val="20794D"/>
                    </a:solidFill>
                    <a:latin typeface="Courier"/>
                  </a:rPr>
                  <a:t>"salmon"</a:t>
                </a:r>
                <a:r>
                  <a:rPr>
                    <a:solidFill>
                      <a:srgbClr val="003B4F"/>
                    </a:solidFill>
                    <a:latin typeface="Courier"/>
                  </a:rPr>
                  <a:t>,</a:t>
                </a:r>
                <a:r>
                  <a:rPr>
                    <a:solidFill>
                      <a:srgbClr val="657422"/>
                    </a:solidFill>
                    <a:latin typeface="Courier"/>
                  </a:rPr>
                  <a:t>lwd=</a:t>
                </a:r>
                <a:r>
                  <a:rPr>
                    <a:solidFill>
                      <a:srgbClr val="AD0000"/>
                    </a:solidFill>
                    <a:latin typeface="Courier"/>
                  </a:rPr>
                  <a:t>2</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geom_point</a:t>
                </a:r>
                <a:r>
                  <a:rPr>
                    <a:solidFill>
                      <a:srgbClr val="003B4F"/>
                    </a:solidFill>
                    <a:latin typeface="Courier"/>
                  </a:rPr>
                  <a:t>(</a:t>
                </a:r>
                <a:r>
                  <a:rPr>
                    <a:solidFill>
                      <a:srgbClr val="657422"/>
                    </a:solidFill>
                    <a:latin typeface="Courier"/>
                  </a:rPr>
                  <a:t>size=</a:t>
                </a:r>
                <a:r>
                  <a:rPr>
                    <a:solidFill>
                      <a:srgbClr val="AD0000"/>
                    </a:solidFill>
                    <a:latin typeface="Courier"/>
                  </a:rPr>
                  <a:t>3</a:t>
                </a:r>
                <a:r>
                  <a:rPr>
                    <a:solidFill>
                      <a:srgbClr val="003B4F"/>
                    </a:solidFill>
                    <a:latin typeface="Courier"/>
                  </a:rPr>
                  <a:t>) </a:t>
                </a:r>
                <a:r>
                  <a:rPr>
                    <a:solidFill>
                      <a:srgbClr val="5E5E5E"/>
                    </a:solidFill>
                    <a:latin typeface="Courier"/>
                  </a:rPr>
                  <a:t>+</a:t>
                </a:r>
                <a:br/>
                <a:r>
                  <a:rPr>
                    <a:solidFill>
                      <a:srgbClr val="003B4F"/>
                    </a:solidFill>
                    <a:latin typeface="Courier"/>
                  </a:rPr>
                  <a:t>  </a:t>
                </a:r>
                <a:r>
                  <a:rPr>
                    <a:solidFill>
                      <a:srgbClr val="4758AB"/>
                    </a:solidFill>
                    <a:latin typeface="Courier"/>
                  </a:rPr>
                  <a:t>theme</a:t>
                </a:r>
                <a:r>
                  <a:rPr>
                    <a:solidFill>
                      <a:srgbClr val="003B4F"/>
                    </a:solidFill>
                    <a:latin typeface="Courier"/>
                  </a:rPr>
                  <a:t>(</a:t>
                </a:r>
                <a:r>
                  <a:rPr>
                    <a:solidFill>
                      <a:srgbClr val="657422"/>
                    </a:solidFill>
                    <a:latin typeface="Courier"/>
                  </a:rPr>
                  <a:t>text =</a:t>
                </a:r>
                <a:r>
                  <a:rPr>
                    <a:solidFill>
                      <a:srgbClr val="003B4F"/>
                    </a:solidFill>
                    <a:latin typeface="Courier"/>
                  </a:rPr>
                  <a:t> </a:t>
                </a:r>
                <a:r>
                  <a:rPr>
                    <a:solidFill>
                      <a:srgbClr val="4758AB"/>
                    </a:solidFill>
                    <a:latin typeface="Courier"/>
                  </a:rPr>
                  <a:t>element_text</a:t>
                </a:r>
                <a:r>
                  <a:rPr>
                    <a:solidFill>
                      <a:srgbClr val="003B4F"/>
                    </a:solidFill>
                    <a:latin typeface="Courier"/>
                  </a:rPr>
                  <a:t>(</a:t>
                </a:r>
                <a:r>
                  <a:rPr>
                    <a:solidFill>
                      <a:srgbClr val="657422"/>
                    </a:solidFill>
                    <a:latin typeface="Courier"/>
                  </a:rPr>
                  <a:t>size=</a:t>
                </a:r>
                <a:r>
                  <a:rPr>
                    <a:solidFill>
                      <a:srgbClr val="AD0000"/>
                    </a:solidFill>
                    <a:latin typeface="Courier"/>
                  </a:rPr>
                  <a:t>20</a:t>
                </a:r>
                <a:r>
                  <a:rPr>
                    <a:solidFill>
                      <a:srgbClr val="003B4F"/>
                    </a:solidFill>
                    <a:latin typeface="Courier"/>
                  </a:rPr>
                  <a:t>)) </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68" t="-1329" r="-968"/>
                </a:stretch>
              </a:blipFill>
            </p:spPr>
            <p:txBody>
              <a:bodyPr/>
              <a:lstStyle/>
              <a:p>
                <a:r>
                  <a:rPr lang="en-US">
                    <a:noFill/>
                  </a:rPr>
                  <a:t> </a:t>
                </a:r>
              </a:p>
            </p:txBody>
          </p:sp>
        </mc:Fallback>
      </mc:AlternateContent>
      <p:pic>
        <p:nvPicPr>
          <p:cNvPr id="3" name="Picture 1" descr="MLW_KUHeS_RandStatistics_Session5_files/figure-pptx/unnamed-chunk-4-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rPr dirty="0"/>
              <a:t>Linear model</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Autofit/>
              </a:bodyPr>
              <a:lstStyle/>
              <a:p>
                <a:pPr marL="0" lvl="0" indent="0">
                  <a:buNone/>
                </a:pPr>
                <a:r>
                  <a:rPr sz="1400" dirty="0"/>
                  <a:t>Which line to pick?</a:t>
                </a:r>
              </a:p>
              <a:p>
                <a:pPr marL="0" lvl="0" indent="0">
                  <a:buNone/>
                </a:pPr>
                <a14:m>
                  <m:oMathPara xmlns:m="http://schemas.openxmlformats.org/officeDocument/2006/math">
                    <m:oMathParaPr>
                      <m:jc m:val="center"/>
                    </m:oMathParaPr>
                    <m:oMath xmlns:m="http://schemas.openxmlformats.org/officeDocument/2006/math">
                      <m:r>
                        <a:rPr sz="1400">
                          <a:latin typeface="Cambria Math" panose="02040503050406030204" pitchFamily="18" charset="0"/>
                        </a:rPr>
                        <m:t> </m:t>
                      </m:r>
                    </m:oMath>
                  </m:oMathPara>
                </a14:m>
                <a:endParaRPr sz="1400" dirty="0"/>
              </a:p>
              <a:p>
                <a:pPr lvl="0" indent="0">
                  <a:buNone/>
                </a:pPr>
                <a:r>
                  <a:rPr sz="1400" dirty="0" err="1">
                    <a:solidFill>
                      <a:srgbClr val="4758AB"/>
                    </a:solidFill>
                    <a:latin typeface="Courier"/>
                  </a:rPr>
                  <a:t>ggplot</a:t>
                </a:r>
                <a:r>
                  <a:rPr sz="1400" dirty="0">
                    <a:solidFill>
                      <a:srgbClr val="003B4F"/>
                    </a:solidFill>
                    <a:latin typeface="Courier"/>
                  </a:rPr>
                  <a:t>(</a:t>
                </a:r>
                <a:r>
                  <a:rPr sz="1400" dirty="0">
                    <a:solidFill>
                      <a:srgbClr val="657422"/>
                    </a:solidFill>
                    <a:latin typeface="Courier"/>
                  </a:rPr>
                  <a:t>data=</a:t>
                </a:r>
                <a:r>
                  <a:rPr sz="1400" dirty="0" err="1">
                    <a:solidFill>
                      <a:srgbClr val="003B4F"/>
                    </a:solidFill>
                    <a:latin typeface="Courier"/>
                  </a:rPr>
                  <a:t>df,</a:t>
                </a:r>
                <a:r>
                  <a:rPr sz="1400" dirty="0" err="1">
                    <a:solidFill>
                      <a:srgbClr val="4758AB"/>
                    </a:solidFill>
                    <a:latin typeface="Courier"/>
                  </a:rPr>
                  <a:t>aes</a:t>
                </a:r>
                <a:r>
                  <a:rPr sz="1400" dirty="0">
                    <a:solidFill>
                      <a:srgbClr val="003B4F"/>
                    </a:solidFill>
                    <a:latin typeface="Courier"/>
                  </a:rPr>
                  <a:t>(</a:t>
                </a:r>
                <a:r>
                  <a:rPr sz="1400" dirty="0">
                    <a:solidFill>
                      <a:srgbClr val="657422"/>
                    </a:solidFill>
                    <a:latin typeface="Courier"/>
                  </a:rPr>
                  <a:t>x=</a:t>
                </a:r>
                <a:r>
                  <a:rPr sz="1400" dirty="0" err="1">
                    <a:solidFill>
                      <a:srgbClr val="003B4F"/>
                    </a:solidFill>
                    <a:latin typeface="Courier"/>
                  </a:rPr>
                  <a:t>x,</a:t>
                </a:r>
                <a:r>
                  <a:rPr sz="1400" dirty="0" err="1">
                    <a:solidFill>
                      <a:srgbClr val="657422"/>
                    </a:solidFill>
                    <a:latin typeface="Courier"/>
                  </a:rPr>
                  <a:t>y</a:t>
                </a:r>
                <a:r>
                  <a:rPr sz="1400" dirty="0">
                    <a:solidFill>
                      <a:srgbClr val="657422"/>
                    </a:solidFill>
                    <a:latin typeface="Courier"/>
                  </a:rPr>
                  <a:t>=</a:t>
                </a:r>
                <a:r>
                  <a:rPr sz="1400" dirty="0">
                    <a:solidFill>
                      <a:srgbClr val="003B4F"/>
                    </a:solidFill>
                    <a:latin typeface="Courier"/>
                  </a:rPr>
                  <a:t>y)) </a:t>
                </a:r>
                <a:r>
                  <a:rPr sz="1400" dirty="0">
                    <a:solidFill>
                      <a:srgbClr val="5E5E5E"/>
                    </a:solidFill>
                    <a:latin typeface="Courier"/>
                  </a:rPr>
                  <a:t>+</a:t>
                </a:r>
                <a:r>
                  <a:rPr sz="1400" dirty="0">
                    <a:solidFill>
                      <a:srgbClr val="003B4F"/>
                    </a:solidFill>
                    <a:latin typeface="Courier"/>
                  </a:rPr>
                  <a:t> </a:t>
                </a:r>
                <a:br>
                  <a:rPr sz="1400" dirty="0"/>
                </a:br>
                <a:r>
                  <a:rPr sz="1400" dirty="0">
                    <a:solidFill>
                      <a:srgbClr val="003B4F"/>
                    </a:solidFill>
                    <a:latin typeface="Courier"/>
                  </a:rPr>
                  <a:t>  </a:t>
                </a:r>
                <a:r>
                  <a:rPr sz="1400" dirty="0" err="1">
                    <a:solidFill>
                      <a:srgbClr val="4758AB"/>
                    </a:solidFill>
                    <a:latin typeface="Courier"/>
                  </a:rPr>
                  <a:t>geom_abline</a:t>
                </a:r>
                <a:r>
                  <a:rPr sz="1400" dirty="0">
                    <a:solidFill>
                      <a:srgbClr val="003B4F"/>
                    </a:solidFill>
                    <a:latin typeface="Courier"/>
                  </a:rPr>
                  <a:t>(</a:t>
                </a:r>
                <a:r>
                  <a:rPr sz="1400" dirty="0">
                    <a:solidFill>
                      <a:srgbClr val="657422"/>
                    </a:solidFill>
                    <a:latin typeface="Courier"/>
                  </a:rPr>
                  <a:t>intercept=</a:t>
                </a:r>
                <a:r>
                  <a:rPr sz="1400" dirty="0">
                    <a:solidFill>
                      <a:srgbClr val="AD0000"/>
                    </a:solidFill>
                    <a:latin typeface="Courier"/>
                  </a:rPr>
                  <a:t>3</a:t>
                </a:r>
                <a:r>
                  <a:rPr sz="1400" dirty="0">
                    <a:solidFill>
                      <a:srgbClr val="003B4F"/>
                    </a:solidFill>
                    <a:latin typeface="Courier"/>
                  </a:rPr>
                  <a:t>,</a:t>
                </a:r>
                <a:r>
                  <a:rPr sz="1400" dirty="0">
                    <a:solidFill>
                      <a:srgbClr val="657422"/>
                    </a:solidFill>
                    <a:latin typeface="Courier"/>
                  </a:rPr>
                  <a:t>slope=</a:t>
                </a:r>
                <a:r>
                  <a:rPr sz="1400" dirty="0">
                    <a:solidFill>
                      <a:srgbClr val="AD0000"/>
                    </a:solidFill>
                    <a:latin typeface="Courier"/>
                  </a:rPr>
                  <a:t>0.5</a:t>
                </a:r>
                <a:r>
                  <a:rPr sz="1400" dirty="0">
                    <a:solidFill>
                      <a:srgbClr val="003B4F"/>
                    </a:solidFill>
                    <a:latin typeface="Courier"/>
                  </a:rPr>
                  <a:t>,</a:t>
                </a:r>
                <a:r>
                  <a:rPr sz="1400" dirty="0">
                    <a:solidFill>
                      <a:srgbClr val="657422"/>
                    </a:solidFill>
                    <a:latin typeface="Courier"/>
                  </a:rPr>
                  <a:t>col=</a:t>
                </a:r>
                <a:r>
                  <a:rPr sz="1400" dirty="0">
                    <a:solidFill>
                      <a:srgbClr val="20794D"/>
                    </a:solidFill>
                    <a:latin typeface="Courier"/>
                  </a:rPr>
                  <a:t>"</a:t>
                </a:r>
                <a:r>
                  <a:rPr sz="1400" dirty="0" err="1">
                    <a:solidFill>
                      <a:srgbClr val="20794D"/>
                    </a:solidFill>
                    <a:latin typeface="Courier"/>
                  </a:rPr>
                  <a:t>darkgrey</a:t>
                </a:r>
                <a:r>
                  <a:rPr sz="1400" dirty="0">
                    <a:solidFill>
                      <a:srgbClr val="20794D"/>
                    </a:solidFill>
                    <a:latin typeface="Courier"/>
                  </a:rPr>
                  <a:t>"</a:t>
                </a:r>
                <a:r>
                  <a:rPr sz="1400" dirty="0">
                    <a:solidFill>
                      <a:srgbClr val="003B4F"/>
                    </a:solidFill>
                    <a:latin typeface="Courier"/>
                  </a:rPr>
                  <a:t>,</a:t>
                </a:r>
                <a:r>
                  <a:rPr sz="1400" dirty="0" err="1">
                    <a:solidFill>
                      <a:srgbClr val="657422"/>
                    </a:solidFill>
                    <a:latin typeface="Courier"/>
                  </a:rPr>
                  <a:t>lwd</a:t>
                </a:r>
                <a:r>
                  <a:rPr sz="1400" dirty="0">
                    <a:solidFill>
                      <a:srgbClr val="657422"/>
                    </a:solidFill>
                    <a:latin typeface="Courier"/>
                  </a:rPr>
                  <a:t>=</a:t>
                </a:r>
                <a:r>
                  <a:rPr sz="1400" dirty="0">
                    <a:solidFill>
                      <a:srgbClr val="AD0000"/>
                    </a:solidFill>
                    <a:latin typeface="Courier"/>
                  </a:rPr>
                  <a:t>2</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geom_abline</a:t>
                </a:r>
                <a:r>
                  <a:rPr sz="1400" dirty="0">
                    <a:solidFill>
                      <a:srgbClr val="003B4F"/>
                    </a:solidFill>
                    <a:latin typeface="Courier"/>
                  </a:rPr>
                  <a:t>(</a:t>
                </a:r>
                <a:r>
                  <a:rPr sz="1400" dirty="0">
                    <a:solidFill>
                      <a:srgbClr val="657422"/>
                    </a:solidFill>
                    <a:latin typeface="Courier"/>
                  </a:rPr>
                  <a:t>intercept=</a:t>
                </a:r>
                <a:r>
                  <a:rPr sz="1400" dirty="0">
                    <a:solidFill>
                      <a:srgbClr val="AD0000"/>
                    </a:solidFill>
                    <a:latin typeface="Courier"/>
                  </a:rPr>
                  <a:t>3.8</a:t>
                </a:r>
                <a:r>
                  <a:rPr sz="1400" dirty="0">
                    <a:solidFill>
                      <a:srgbClr val="003B4F"/>
                    </a:solidFill>
                    <a:latin typeface="Courier"/>
                  </a:rPr>
                  <a:t>,</a:t>
                </a:r>
                <a:r>
                  <a:rPr sz="1400" dirty="0">
                    <a:solidFill>
                      <a:srgbClr val="657422"/>
                    </a:solidFill>
                    <a:latin typeface="Courier"/>
                  </a:rPr>
                  <a:t>slope=</a:t>
                </a:r>
                <a:r>
                  <a:rPr sz="1400" dirty="0">
                    <a:solidFill>
                      <a:srgbClr val="AD0000"/>
                    </a:solidFill>
                    <a:latin typeface="Courier"/>
                  </a:rPr>
                  <a:t>1.25</a:t>
                </a:r>
                <a:r>
                  <a:rPr sz="1400" dirty="0">
                    <a:solidFill>
                      <a:srgbClr val="003B4F"/>
                    </a:solidFill>
                    <a:latin typeface="Courier"/>
                  </a:rPr>
                  <a:t>,</a:t>
                </a:r>
                <a:r>
                  <a:rPr sz="1400" dirty="0">
                    <a:solidFill>
                      <a:srgbClr val="657422"/>
                    </a:solidFill>
                    <a:latin typeface="Courier"/>
                  </a:rPr>
                  <a:t>col=</a:t>
                </a:r>
                <a:r>
                  <a:rPr sz="1400" dirty="0">
                    <a:solidFill>
                      <a:srgbClr val="20794D"/>
                    </a:solidFill>
                    <a:latin typeface="Courier"/>
                  </a:rPr>
                  <a:t>"orange"</a:t>
                </a:r>
                <a:r>
                  <a:rPr sz="1400" dirty="0">
                    <a:solidFill>
                      <a:srgbClr val="003B4F"/>
                    </a:solidFill>
                    <a:latin typeface="Courier"/>
                  </a:rPr>
                  <a:t>,</a:t>
                </a:r>
                <a:r>
                  <a:rPr sz="1400" dirty="0" err="1">
                    <a:solidFill>
                      <a:srgbClr val="657422"/>
                    </a:solidFill>
                    <a:latin typeface="Courier"/>
                  </a:rPr>
                  <a:t>lwd</a:t>
                </a:r>
                <a:r>
                  <a:rPr sz="1400" dirty="0">
                    <a:solidFill>
                      <a:srgbClr val="657422"/>
                    </a:solidFill>
                    <a:latin typeface="Courier"/>
                  </a:rPr>
                  <a:t>=</a:t>
                </a:r>
                <a:r>
                  <a:rPr sz="1400" dirty="0">
                    <a:solidFill>
                      <a:srgbClr val="AD0000"/>
                    </a:solidFill>
                    <a:latin typeface="Courier"/>
                  </a:rPr>
                  <a:t>2</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geom_abline</a:t>
                </a:r>
                <a:r>
                  <a:rPr sz="1400" dirty="0">
                    <a:solidFill>
                      <a:srgbClr val="003B4F"/>
                    </a:solidFill>
                    <a:latin typeface="Courier"/>
                  </a:rPr>
                  <a:t>(</a:t>
                </a:r>
                <a:r>
                  <a:rPr sz="1400" dirty="0">
                    <a:solidFill>
                      <a:srgbClr val="657422"/>
                    </a:solidFill>
                    <a:latin typeface="Courier"/>
                  </a:rPr>
                  <a:t>intercept=</a:t>
                </a:r>
                <a:r>
                  <a:rPr sz="1400" dirty="0">
                    <a:solidFill>
                      <a:srgbClr val="AD0000"/>
                    </a:solidFill>
                    <a:latin typeface="Courier"/>
                  </a:rPr>
                  <a:t>2.8</a:t>
                </a:r>
                <a:r>
                  <a:rPr sz="1400" dirty="0">
                    <a:solidFill>
                      <a:srgbClr val="003B4F"/>
                    </a:solidFill>
                    <a:latin typeface="Courier"/>
                  </a:rPr>
                  <a:t>,</a:t>
                </a:r>
                <a:r>
                  <a:rPr sz="1400" dirty="0">
                    <a:solidFill>
                      <a:srgbClr val="657422"/>
                    </a:solidFill>
                    <a:latin typeface="Courier"/>
                  </a:rPr>
                  <a:t>slope=</a:t>
                </a:r>
                <a:r>
                  <a:rPr sz="1400" dirty="0">
                    <a:solidFill>
                      <a:srgbClr val="AD0000"/>
                    </a:solidFill>
                    <a:latin typeface="Courier"/>
                  </a:rPr>
                  <a:t>1.75</a:t>
                </a:r>
                <a:r>
                  <a:rPr sz="1400" dirty="0">
                    <a:solidFill>
                      <a:srgbClr val="003B4F"/>
                    </a:solidFill>
                    <a:latin typeface="Courier"/>
                  </a:rPr>
                  <a:t>,</a:t>
                </a:r>
                <a:r>
                  <a:rPr sz="1400" dirty="0">
                    <a:solidFill>
                      <a:srgbClr val="657422"/>
                    </a:solidFill>
                    <a:latin typeface="Courier"/>
                  </a:rPr>
                  <a:t>col=</a:t>
                </a:r>
                <a:r>
                  <a:rPr sz="1400" dirty="0">
                    <a:solidFill>
                      <a:srgbClr val="20794D"/>
                    </a:solidFill>
                    <a:latin typeface="Courier"/>
                  </a:rPr>
                  <a:t>"</a:t>
                </a:r>
                <a:r>
                  <a:rPr sz="1400" dirty="0" err="1">
                    <a:solidFill>
                      <a:srgbClr val="20794D"/>
                    </a:solidFill>
                    <a:latin typeface="Courier"/>
                  </a:rPr>
                  <a:t>steelblue</a:t>
                </a:r>
                <a:r>
                  <a:rPr sz="1400" dirty="0">
                    <a:solidFill>
                      <a:srgbClr val="20794D"/>
                    </a:solidFill>
                    <a:latin typeface="Courier"/>
                  </a:rPr>
                  <a:t>"</a:t>
                </a:r>
                <a:r>
                  <a:rPr sz="1400" dirty="0">
                    <a:solidFill>
                      <a:srgbClr val="003B4F"/>
                    </a:solidFill>
                    <a:latin typeface="Courier"/>
                  </a:rPr>
                  <a:t>,</a:t>
                </a:r>
                <a:r>
                  <a:rPr sz="1400" dirty="0" err="1">
                    <a:solidFill>
                      <a:srgbClr val="657422"/>
                    </a:solidFill>
                    <a:latin typeface="Courier"/>
                  </a:rPr>
                  <a:t>lwd</a:t>
                </a:r>
                <a:r>
                  <a:rPr sz="1400" dirty="0">
                    <a:solidFill>
                      <a:srgbClr val="657422"/>
                    </a:solidFill>
                    <a:latin typeface="Courier"/>
                  </a:rPr>
                  <a:t>=</a:t>
                </a:r>
                <a:r>
                  <a:rPr sz="1400" dirty="0">
                    <a:solidFill>
                      <a:srgbClr val="AD0000"/>
                    </a:solidFill>
                    <a:latin typeface="Courier"/>
                  </a:rPr>
                  <a:t>2</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geom_abline</a:t>
                </a:r>
                <a:r>
                  <a:rPr sz="1400" dirty="0">
                    <a:solidFill>
                      <a:srgbClr val="003B4F"/>
                    </a:solidFill>
                    <a:latin typeface="Courier"/>
                  </a:rPr>
                  <a:t>(</a:t>
                </a:r>
                <a:r>
                  <a:rPr sz="1400" dirty="0">
                    <a:solidFill>
                      <a:srgbClr val="657422"/>
                    </a:solidFill>
                    <a:latin typeface="Courier"/>
                  </a:rPr>
                  <a:t>intercept=</a:t>
                </a:r>
                <a:r>
                  <a:rPr sz="1400" dirty="0">
                    <a:solidFill>
                      <a:srgbClr val="AD0000"/>
                    </a:solidFill>
                    <a:latin typeface="Courier"/>
                  </a:rPr>
                  <a:t>3.5</a:t>
                </a:r>
                <a:r>
                  <a:rPr sz="1400" dirty="0">
                    <a:solidFill>
                      <a:srgbClr val="003B4F"/>
                    </a:solidFill>
                    <a:latin typeface="Courier"/>
                  </a:rPr>
                  <a:t>,</a:t>
                </a:r>
                <a:r>
                  <a:rPr sz="1400" dirty="0">
                    <a:solidFill>
                      <a:srgbClr val="657422"/>
                    </a:solidFill>
                    <a:latin typeface="Courier"/>
                  </a:rPr>
                  <a:t>slope=</a:t>
                </a:r>
                <a:r>
                  <a:rPr sz="1400" dirty="0">
                    <a:solidFill>
                      <a:srgbClr val="AD0000"/>
                    </a:solidFill>
                    <a:latin typeface="Courier"/>
                  </a:rPr>
                  <a:t>2</a:t>
                </a:r>
                <a:r>
                  <a:rPr sz="1400" dirty="0">
                    <a:solidFill>
                      <a:srgbClr val="003B4F"/>
                    </a:solidFill>
                    <a:latin typeface="Courier"/>
                  </a:rPr>
                  <a:t>,</a:t>
                </a:r>
                <a:r>
                  <a:rPr sz="1400" dirty="0">
                    <a:solidFill>
                      <a:srgbClr val="657422"/>
                    </a:solidFill>
                    <a:latin typeface="Courier"/>
                  </a:rPr>
                  <a:t>col=</a:t>
                </a:r>
                <a:r>
                  <a:rPr sz="1400" dirty="0">
                    <a:solidFill>
                      <a:srgbClr val="20794D"/>
                    </a:solidFill>
                    <a:latin typeface="Courier"/>
                  </a:rPr>
                  <a:t>"salmon"</a:t>
                </a:r>
                <a:r>
                  <a:rPr sz="1400" dirty="0">
                    <a:solidFill>
                      <a:srgbClr val="003B4F"/>
                    </a:solidFill>
                    <a:latin typeface="Courier"/>
                  </a:rPr>
                  <a:t>,</a:t>
                </a:r>
                <a:r>
                  <a:rPr sz="1400" dirty="0" err="1">
                    <a:solidFill>
                      <a:srgbClr val="657422"/>
                    </a:solidFill>
                    <a:latin typeface="Courier"/>
                  </a:rPr>
                  <a:t>lwd</a:t>
                </a:r>
                <a:r>
                  <a:rPr sz="1400" dirty="0">
                    <a:solidFill>
                      <a:srgbClr val="657422"/>
                    </a:solidFill>
                    <a:latin typeface="Courier"/>
                  </a:rPr>
                  <a:t>=</a:t>
                </a:r>
                <a:r>
                  <a:rPr sz="1400" dirty="0">
                    <a:solidFill>
                      <a:srgbClr val="AD0000"/>
                    </a:solidFill>
                    <a:latin typeface="Courier"/>
                  </a:rPr>
                  <a:t>2</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geom_abline</a:t>
                </a:r>
                <a:r>
                  <a:rPr sz="1400" dirty="0">
                    <a:solidFill>
                      <a:srgbClr val="003B4F"/>
                    </a:solidFill>
                    <a:latin typeface="Courier"/>
                  </a:rPr>
                  <a:t>(</a:t>
                </a:r>
                <a:r>
                  <a:rPr sz="1400" dirty="0">
                    <a:solidFill>
                      <a:srgbClr val="657422"/>
                    </a:solidFill>
                    <a:latin typeface="Courier"/>
                  </a:rPr>
                  <a:t>intercept=</a:t>
                </a:r>
                <a:r>
                  <a:rPr sz="1400" dirty="0">
                    <a:solidFill>
                      <a:srgbClr val="AD0000"/>
                    </a:solidFill>
                    <a:latin typeface="Courier"/>
                  </a:rPr>
                  <a:t>4</a:t>
                </a:r>
                <a:r>
                  <a:rPr sz="1400" dirty="0">
                    <a:solidFill>
                      <a:srgbClr val="003B4F"/>
                    </a:solidFill>
                    <a:latin typeface="Courier"/>
                  </a:rPr>
                  <a:t>,</a:t>
                </a:r>
                <a:r>
                  <a:rPr sz="1400" dirty="0">
                    <a:solidFill>
                      <a:srgbClr val="657422"/>
                    </a:solidFill>
                    <a:latin typeface="Courier"/>
                  </a:rPr>
                  <a:t>slope=</a:t>
                </a:r>
                <a:r>
                  <a:rPr sz="1400" dirty="0">
                    <a:solidFill>
                      <a:srgbClr val="AD0000"/>
                    </a:solidFill>
                    <a:latin typeface="Courier"/>
                  </a:rPr>
                  <a:t>2.5</a:t>
                </a:r>
                <a:r>
                  <a:rPr sz="1400" dirty="0">
                    <a:solidFill>
                      <a:srgbClr val="003B4F"/>
                    </a:solidFill>
                    <a:latin typeface="Courier"/>
                  </a:rPr>
                  <a:t>,</a:t>
                </a:r>
                <a:r>
                  <a:rPr sz="1400" dirty="0">
                    <a:solidFill>
                      <a:srgbClr val="657422"/>
                    </a:solidFill>
                    <a:latin typeface="Courier"/>
                  </a:rPr>
                  <a:t>col=</a:t>
                </a:r>
                <a:r>
                  <a:rPr sz="1400" dirty="0">
                    <a:solidFill>
                      <a:srgbClr val="20794D"/>
                    </a:solidFill>
                    <a:latin typeface="Courier"/>
                  </a:rPr>
                  <a:t>"</a:t>
                </a:r>
                <a:r>
                  <a:rPr sz="1400" dirty="0" err="1">
                    <a:solidFill>
                      <a:srgbClr val="20794D"/>
                    </a:solidFill>
                    <a:latin typeface="Courier"/>
                  </a:rPr>
                  <a:t>greenyellow</a:t>
                </a:r>
                <a:r>
                  <a:rPr sz="1400" dirty="0">
                    <a:solidFill>
                      <a:srgbClr val="20794D"/>
                    </a:solidFill>
                    <a:latin typeface="Courier"/>
                  </a:rPr>
                  <a:t>"</a:t>
                </a:r>
                <a:r>
                  <a:rPr sz="1400" dirty="0">
                    <a:solidFill>
                      <a:srgbClr val="003B4F"/>
                    </a:solidFill>
                    <a:latin typeface="Courier"/>
                  </a:rPr>
                  <a:t>,</a:t>
                </a:r>
                <a:r>
                  <a:rPr sz="1400" dirty="0" err="1">
                    <a:solidFill>
                      <a:srgbClr val="657422"/>
                    </a:solidFill>
                    <a:latin typeface="Courier"/>
                  </a:rPr>
                  <a:t>lwd</a:t>
                </a:r>
                <a:r>
                  <a:rPr sz="1400" dirty="0">
                    <a:solidFill>
                      <a:srgbClr val="657422"/>
                    </a:solidFill>
                    <a:latin typeface="Courier"/>
                  </a:rPr>
                  <a:t>=</a:t>
                </a:r>
                <a:r>
                  <a:rPr sz="1400" dirty="0">
                    <a:solidFill>
                      <a:srgbClr val="AD0000"/>
                    </a:solidFill>
                    <a:latin typeface="Courier"/>
                  </a:rPr>
                  <a:t>2</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geom_point</a:t>
                </a:r>
                <a:r>
                  <a:rPr sz="1400" dirty="0">
                    <a:solidFill>
                      <a:srgbClr val="003B4F"/>
                    </a:solidFill>
                    <a:latin typeface="Courier"/>
                  </a:rPr>
                  <a:t>(</a:t>
                </a:r>
                <a:r>
                  <a:rPr sz="1400" dirty="0">
                    <a:solidFill>
                      <a:srgbClr val="657422"/>
                    </a:solidFill>
                    <a:latin typeface="Courier"/>
                  </a:rPr>
                  <a:t>size=</a:t>
                </a:r>
                <a:r>
                  <a:rPr sz="1400" dirty="0">
                    <a:solidFill>
                      <a:srgbClr val="AD0000"/>
                    </a:solidFill>
                    <a:latin typeface="Courier"/>
                  </a:rPr>
                  <a:t>3</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a:solidFill>
                      <a:srgbClr val="4758AB"/>
                    </a:solidFill>
                    <a:latin typeface="Courier"/>
                  </a:rPr>
                  <a:t>theme</a:t>
                </a:r>
                <a:r>
                  <a:rPr sz="1400" dirty="0">
                    <a:solidFill>
                      <a:srgbClr val="003B4F"/>
                    </a:solidFill>
                    <a:latin typeface="Courier"/>
                  </a:rPr>
                  <a:t>(</a:t>
                </a:r>
                <a:r>
                  <a:rPr sz="1400" dirty="0">
                    <a:solidFill>
                      <a:srgbClr val="657422"/>
                    </a:solidFill>
                    <a:latin typeface="Courier"/>
                  </a:rPr>
                  <a:t>text =</a:t>
                </a:r>
                <a:r>
                  <a:rPr sz="1400" dirty="0">
                    <a:solidFill>
                      <a:srgbClr val="003B4F"/>
                    </a:solidFill>
                    <a:latin typeface="Courier"/>
                  </a:rPr>
                  <a:t> </a:t>
                </a:r>
                <a:r>
                  <a:rPr sz="1400" dirty="0" err="1">
                    <a:solidFill>
                      <a:srgbClr val="4758AB"/>
                    </a:solidFill>
                    <a:latin typeface="Courier"/>
                  </a:rPr>
                  <a:t>element_text</a:t>
                </a:r>
                <a:r>
                  <a:rPr sz="1400" dirty="0">
                    <a:solidFill>
                      <a:srgbClr val="003B4F"/>
                    </a:solidFill>
                    <a:latin typeface="Courier"/>
                  </a:rPr>
                  <a:t>(</a:t>
                </a:r>
                <a:r>
                  <a:rPr sz="1400" dirty="0">
                    <a:solidFill>
                      <a:srgbClr val="657422"/>
                    </a:solidFill>
                    <a:latin typeface="Courier"/>
                  </a:rPr>
                  <a:t>size=</a:t>
                </a:r>
                <a:r>
                  <a:rPr sz="1400" dirty="0">
                    <a:solidFill>
                      <a:srgbClr val="AD0000"/>
                    </a:solidFill>
                    <a:latin typeface="Courier"/>
                  </a:rPr>
                  <a:t>20</a:t>
                </a:r>
                <a:r>
                  <a:rPr sz="1400" dirty="0">
                    <a:solidFill>
                      <a:srgbClr val="003B4F"/>
                    </a:solidFill>
                    <a:latin typeface="Courier"/>
                  </a:rPr>
                  <a:t>)) </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645" t="-1329" b="-12957"/>
                </a:stretch>
              </a:blipFill>
            </p:spPr>
            <p:txBody>
              <a:bodyPr/>
              <a:lstStyle/>
              <a:p>
                <a:r>
                  <a:rPr lang="en-US">
                    <a:noFill/>
                  </a:rPr>
                  <a:t> </a:t>
                </a:r>
              </a:p>
            </p:txBody>
          </p:sp>
        </mc:Fallback>
      </mc:AlternateContent>
      <p:pic>
        <p:nvPicPr>
          <p:cNvPr id="3" name="Picture 1" descr="MLW_KUHeS_RandStatistics_Session5_files/figure-pptx/unnamed-chunk-5-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13</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We can try to minimize the errors, i.e. the deviations of the observed data from the line. Specifically, since these errors can be positive or negative, we can try to minimise the sum of the squares of the errors.</a:t>
                </a:r>
              </a:p>
              <a:p>
                <a:pPr marL="0" lvl="0" indent="0">
                  <a:buNone/>
                </a:pPr>
                <a:r>
                  <a:t>This is the principle of </a:t>
                </a:r>
                <a:r>
                  <a:rPr b="1"/>
                  <a:t>least squares</a:t>
                </a:r>
                <a:r>
                  <a:t> (LS).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Let </a:t>
                </a: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a14:m>
                <a:r>
                  <a:t>.</a:t>
                </a:r>
              </a:p>
              <a:p>
                <a:pPr marL="0" lvl="0" indent="0">
                  <a:buNone/>
                </a:pPr>
                <a:r>
                  <a:t>We want to find values for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so that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𝑆𝑆</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e>
                              </m:d>
                            </m:e>
                            <m:sup>
                              <m:r>
                                <a:rPr>
                                  <a:latin typeface="Cambria Math" panose="02040503050406030204" pitchFamily="18" charset="0"/>
                                </a:rPr>
                                <m:t>2</m:t>
                              </m:r>
                            </m:sup>
                          </m:sSup>
                        </m:e>
                      </m:nary>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e>
                              </m:d>
                            </m:e>
                            <m:sup>
                              <m:r>
                                <a:rPr>
                                  <a:latin typeface="Cambria Math" panose="02040503050406030204" pitchFamily="18" charset="0"/>
                                </a:rPr>
                                <m:t>2</m:t>
                              </m:r>
                            </m:sup>
                          </m:sSup>
                        </m:e>
                      </m:nary>
                    </m:oMath>
                  </m:oMathPara>
                </a14:m>
                <a:endParaRPr/>
              </a:p>
              <a:p>
                <a:pPr marL="0" lvl="0" indent="0">
                  <a:buNone/>
                </a:pPr>
                <a:r>
                  <a:t>is the smallest / minimum it can be.</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8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This optimisation is what R does when we use the R functions </a:t>
                </a:r>
                <a:r>
                  <a:rPr>
                    <a:latin typeface="Courier"/>
                  </a:rPr>
                  <a:t>lm</a:t>
                </a:r>
                <a:r>
                  <a:t> or </a:t>
                </a:r>
                <a:r>
                  <a:rPr>
                    <a:latin typeface="Courier"/>
                  </a:rPr>
                  <a:t>glm</a:t>
                </a:r>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03B4F"/>
                    </a:solidFill>
                    <a:latin typeface="Courier"/>
                  </a:rPr>
                  <a:t>mod&lt;-</a:t>
                </a:r>
                <a:r>
                  <a:rPr>
                    <a:solidFill>
                      <a:srgbClr val="4758AB"/>
                    </a:solidFill>
                    <a:latin typeface="Courier"/>
                  </a:rPr>
                  <a:t>lm</a:t>
                </a:r>
                <a:r>
                  <a:rPr>
                    <a:solidFill>
                      <a:srgbClr val="003B4F"/>
                    </a:solidFill>
                    <a:latin typeface="Courier"/>
                  </a:rPr>
                  <a:t>(y</a:t>
                </a:r>
                <a:r>
                  <a:rPr>
                    <a:solidFill>
                      <a:srgbClr val="5E5E5E"/>
                    </a:solidFill>
                    <a:latin typeface="Courier"/>
                  </a:rPr>
                  <a:t>~</a:t>
                </a:r>
                <a:r>
                  <a:rPr>
                    <a:solidFill>
                      <a:srgbClr val="003B4F"/>
                    </a:solidFill>
                    <a:latin typeface="Courier"/>
                  </a:rPr>
                  <a:t>x,</a:t>
                </a:r>
                <a:r>
                  <a:rPr>
                    <a:solidFill>
                      <a:srgbClr val="657422"/>
                    </a:solidFill>
                    <a:latin typeface="Courier"/>
                  </a:rPr>
                  <a:t>data=</a:t>
                </a:r>
                <a:r>
                  <a:rPr>
                    <a:solidFill>
                      <a:srgbClr val="003B4F"/>
                    </a:solidFill>
                    <a:latin typeface="Courier"/>
                  </a:rPr>
                  <a:t>df)</a:t>
                </a:r>
                <a:br/>
                <a:br/>
                <a:r>
                  <a:rPr>
                    <a:solidFill>
                      <a:srgbClr val="4758AB"/>
                    </a:solidFill>
                    <a:latin typeface="Courier"/>
                  </a:rPr>
                  <a:t>print</a:t>
                </a:r>
                <a:r>
                  <a:rPr>
                    <a:solidFill>
                      <a:srgbClr val="003B4F"/>
                    </a:solidFill>
                    <a:latin typeface="Courier"/>
                  </a:rPr>
                  <a:t>(mod)</a:t>
                </a:r>
              </a:p>
              <a:p>
                <a:pPr lvl="0" indent="0">
                  <a:buNone/>
                </a:pPr>
                <a:r>
                  <a:rPr>
                    <a:latin typeface="Courier"/>
                  </a:rPr>
                  <a:t>
Call:
lm(formula = y ~ x, data = df)
Coefficients:
(Intercept)            x  
      4.584        1.431  </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Linear model</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dirty="0" err="1">
                <a:solidFill>
                  <a:srgbClr val="4758AB"/>
                </a:solidFill>
                <a:latin typeface="Courier"/>
              </a:rPr>
              <a:t>ggplot</a:t>
            </a:r>
            <a:r>
              <a:rPr dirty="0">
                <a:solidFill>
                  <a:srgbClr val="003B4F"/>
                </a:solidFill>
                <a:latin typeface="Courier"/>
              </a:rPr>
              <a:t>(</a:t>
            </a:r>
            <a:r>
              <a:rPr dirty="0">
                <a:solidFill>
                  <a:srgbClr val="657422"/>
                </a:solidFill>
                <a:latin typeface="Courier"/>
              </a:rPr>
              <a:t>data=</a:t>
            </a:r>
            <a:r>
              <a:rPr dirty="0" err="1">
                <a:solidFill>
                  <a:srgbClr val="003B4F"/>
                </a:solidFill>
                <a:latin typeface="Courier"/>
              </a:rPr>
              <a:t>df,</a:t>
            </a:r>
            <a:r>
              <a:rPr dirty="0" err="1">
                <a:solidFill>
                  <a:srgbClr val="4758AB"/>
                </a:solidFill>
                <a:latin typeface="Courier"/>
              </a:rPr>
              <a:t>aes</a:t>
            </a:r>
            <a:r>
              <a:rPr dirty="0">
                <a:solidFill>
                  <a:srgbClr val="003B4F"/>
                </a:solidFill>
                <a:latin typeface="Courier"/>
              </a:rPr>
              <a:t>(</a:t>
            </a:r>
            <a:r>
              <a:rPr dirty="0">
                <a:solidFill>
                  <a:srgbClr val="657422"/>
                </a:solidFill>
                <a:latin typeface="Courier"/>
              </a:rPr>
              <a:t>x=</a:t>
            </a:r>
            <a:r>
              <a:rPr dirty="0" err="1">
                <a:solidFill>
                  <a:srgbClr val="003B4F"/>
                </a:solidFill>
                <a:latin typeface="Courier"/>
              </a:rPr>
              <a:t>x,</a:t>
            </a:r>
            <a:r>
              <a:rPr dirty="0" err="1">
                <a:solidFill>
                  <a:srgbClr val="657422"/>
                </a:solidFill>
                <a:latin typeface="Courier"/>
              </a:rPr>
              <a:t>y</a:t>
            </a:r>
            <a:r>
              <a:rPr dirty="0">
                <a:solidFill>
                  <a:srgbClr val="657422"/>
                </a:solidFill>
                <a:latin typeface="Courier"/>
              </a:rPr>
              <a:t>=</a:t>
            </a:r>
            <a:r>
              <a:rPr dirty="0">
                <a:solidFill>
                  <a:srgbClr val="003B4F"/>
                </a:solidFill>
                <a:latin typeface="Courier"/>
              </a:rPr>
              <a:t>y)) </a:t>
            </a:r>
            <a:r>
              <a:rPr dirty="0">
                <a:solidFill>
                  <a:srgbClr val="5E5E5E"/>
                </a:solidFill>
                <a:latin typeface="Courier"/>
              </a:rPr>
              <a:t>+</a:t>
            </a:r>
            <a:r>
              <a:rPr dirty="0">
                <a:solidFill>
                  <a:srgbClr val="003B4F"/>
                </a:solidFill>
                <a:latin typeface="Courier"/>
              </a:rPr>
              <a:t> </a:t>
            </a:r>
            <a:br>
              <a:rPr dirty="0"/>
            </a:br>
            <a:r>
              <a:rPr dirty="0">
                <a:solidFill>
                  <a:srgbClr val="003B4F"/>
                </a:solidFill>
                <a:latin typeface="Courier"/>
              </a:rPr>
              <a:t>  </a:t>
            </a:r>
            <a:r>
              <a:rPr dirty="0" err="1">
                <a:solidFill>
                  <a:srgbClr val="4758AB"/>
                </a:solidFill>
                <a:latin typeface="Courier"/>
              </a:rPr>
              <a:t>geom_abline</a:t>
            </a:r>
            <a:r>
              <a:rPr dirty="0">
                <a:solidFill>
                  <a:srgbClr val="003B4F"/>
                </a:solidFill>
                <a:latin typeface="Courier"/>
              </a:rPr>
              <a:t>(</a:t>
            </a:r>
            <a:r>
              <a:rPr dirty="0">
                <a:solidFill>
                  <a:srgbClr val="657422"/>
                </a:solidFill>
                <a:latin typeface="Courier"/>
              </a:rPr>
              <a:t>intercept=</a:t>
            </a:r>
            <a:r>
              <a:rPr dirty="0" err="1">
                <a:solidFill>
                  <a:srgbClr val="4758AB"/>
                </a:solidFill>
                <a:latin typeface="Courier"/>
              </a:rPr>
              <a:t>coef</a:t>
            </a:r>
            <a:r>
              <a:rPr dirty="0">
                <a:solidFill>
                  <a:srgbClr val="003B4F"/>
                </a:solidFill>
                <a:latin typeface="Courier"/>
              </a:rPr>
              <a:t>(mod)[</a:t>
            </a:r>
            <a:r>
              <a:rPr dirty="0">
                <a:solidFill>
                  <a:srgbClr val="AD0000"/>
                </a:solidFill>
                <a:latin typeface="Courier"/>
              </a:rPr>
              <a:t>1</a:t>
            </a:r>
            <a:r>
              <a:rPr dirty="0">
                <a:solidFill>
                  <a:srgbClr val="003B4F"/>
                </a:solidFill>
                <a:latin typeface="Courier"/>
              </a:rPr>
              <a:t>],</a:t>
            </a:r>
            <a:r>
              <a:rPr dirty="0">
                <a:solidFill>
                  <a:srgbClr val="657422"/>
                </a:solidFill>
                <a:latin typeface="Courier"/>
              </a:rPr>
              <a:t>slope=</a:t>
            </a:r>
            <a:r>
              <a:rPr dirty="0" err="1">
                <a:solidFill>
                  <a:srgbClr val="4758AB"/>
                </a:solidFill>
                <a:latin typeface="Courier"/>
              </a:rPr>
              <a:t>coef</a:t>
            </a:r>
            <a:r>
              <a:rPr dirty="0">
                <a:solidFill>
                  <a:srgbClr val="003B4F"/>
                </a:solidFill>
                <a:latin typeface="Courier"/>
              </a:rPr>
              <a:t>(mod)[</a:t>
            </a:r>
            <a:r>
              <a:rPr dirty="0">
                <a:solidFill>
                  <a:srgbClr val="AD0000"/>
                </a:solidFill>
                <a:latin typeface="Courier"/>
              </a:rPr>
              <a:t>2</a:t>
            </a:r>
            <a:r>
              <a:rPr dirty="0">
                <a:solidFill>
                  <a:srgbClr val="003B4F"/>
                </a:solidFill>
                <a:latin typeface="Courier"/>
              </a:rPr>
              <a:t>],</a:t>
            </a:r>
            <a:r>
              <a:rPr dirty="0" err="1">
                <a:solidFill>
                  <a:srgbClr val="657422"/>
                </a:solidFill>
                <a:latin typeface="Courier"/>
              </a:rPr>
              <a:t>colour</a:t>
            </a:r>
            <a:r>
              <a:rPr dirty="0">
                <a:solidFill>
                  <a:srgbClr val="657422"/>
                </a:solidFill>
                <a:latin typeface="Courier"/>
              </a:rPr>
              <a:t>=</a:t>
            </a:r>
            <a:r>
              <a:rPr dirty="0">
                <a:solidFill>
                  <a:srgbClr val="20794D"/>
                </a:solidFill>
                <a:latin typeface="Courier"/>
              </a:rPr>
              <a:t>"</a:t>
            </a:r>
            <a:r>
              <a:rPr dirty="0" err="1">
                <a:solidFill>
                  <a:srgbClr val="20794D"/>
                </a:solidFill>
                <a:latin typeface="Courier"/>
              </a:rPr>
              <a:t>steelblue</a:t>
            </a:r>
            <a:r>
              <a:rPr dirty="0">
                <a:solidFill>
                  <a:srgbClr val="20794D"/>
                </a:solidFill>
                <a:latin typeface="Courier"/>
              </a:rPr>
              <a:t>"</a:t>
            </a:r>
            <a:r>
              <a:rPr dirty="0">
                <a:solidFill>
                  <a:srgbClr val="003B4F"/>
                </a:solidFill>
                <a:latin typeface="Courier"/>
              </a:rPr>
              <a:t>,</a:t>
            </a:r>
            <a:r>
              <a:rPr dirty="0" err="1">
                <a:solidFill>
                  <a:srgbClr val="657422"/>
                </a:solidFill>
                <a:latin typeface="Courier"/>
              </a:rPr>
              <a:t>lwd</a:t>
            </a:r>
            <a:r>
              <a:rPr dirty="0">
                <a:solidFill>
                  <a:srgbClr val="657422"/>
                </a:solidFill>
                <a:latin typeface="Courier"/>
              </a:rPr>
              <a:t>=</a:t>
            </a:r>
            <a:r>
              <a:rPr dirty="0">
                <a:solidFill>
                  <a:srgbClr val="AD0000"/>
                </a:solidFill>
                <a:latin typeface="Courier"/>
              </a:rPr>
              <a:t>2</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geom_segment</a:t>
            </a:r>
            <a:r>
              <a:rPr dirty="0">
                <a:solidFill>
                  <a:srgbClr val="003B4F"/>
                </a:solidFill>
                <a:latin typeface="Courier"/>
              </a:rPr>
              <a:t>(</a:t>
            </a:r>
            <a:r>
              <a:rPr dirty="0" err="1">
                <a:solidFill>
                  <a:srgbClr val="4758AB"/>
                </a:solidFill>
                <a:latin typeface="Courier"/>
              </a:rPr>
              <a:t>aes</a:t>
            </a:r>
            <a:r>
              <a:rPr dirty="0">
                <a:solidFill>
                  <a:srgbClr val="003B4F"/>
                </a:solidFill>
                <a:latin typeface="Courier"/>
              </a:rPr>
              <a:t>(</a:t>
            </a:r>
            <a:r>
              <a:rPr dirty="0">
                <a:solidFill>
                  <a:srgbClr val="657422"/>
                </a:solidFill>
                <a:latin typeface="Courier"/>
              </a:rPr>
              <a:t>x=</a:t>
            </a:r>
            <a:r>
              <a:rPr dirty="0" err="1">
                <a:solidFill>
                  <a:srgbClr val="003B4F"/>
                </a:solidFill>
                <a:latin typeface="Courier"/>
              </a:rPr>
              <a:t>x,</a:t>
            </a:r>
            <a:r>
              <a:rPr dirty="0" err="1">
                <a:solidFill>
                  <a:srgbClr val="657422"/>
                </a:solidFill>
                <a:latin typeface="Courier"/>
              </a:rPr>
              <a:t>xend</a:t>
            </a:r>
            <a:r>
              <a:rPr dirty="0">
                <a:solidFill>
                  <a:srgbClr val="657422"/>
                </a:solidFill>
                <a:latin typeface="Courier"/>
              </a:rPr>
              <a:t>=</a:t>
            </a:r>
            <a:r>
              <a:rPr dirty="0" err="1">
                <a:solidFill>
                  <a:srgbClr val="003B4F"/>
                </a:solidFill>
                <a:latin typeface="Courier"/>
              </a:rPr>
              <a:t>x,</a:t>
            </a:r>
            <a:r>
              <a:rPr dirty="0" err="1">
                <a:solidFill>
                  <a:srgbClr val="657422"/>
                </a:solidFill>
                <a:latin typeface="Courier"/>
              </a:rPr>
              <a:t>y</a:t>
            </a:r>
            <a:r>
              <a:rPr dirty="0">
                <a:solidFill>
                  <a:srgbClr val="657422"/>
                </a:solidFill>
                <a:latin typeface="Courier"/>
              </a:rPr>
              <a:t>=</a:t>
            </a:r>
            <a:r>
              <a:rPr dirty="0" err="1">
                <a:solidFill>
                  <a:srgbClr val="003B4F"/>
                </a:solidFill>
                <a:latin typeface="Courier"/>
              </a:rPr>
              <a:t>y,</a:t>
            </a:r>
            <a:r>
              <a:rPr dirty="0" err="1">
                <a:solidFill>
                  <a:srgbClr val="657422"/>
                </a:solidFill>
                <a:latin typeface="Courier"/>
              </a:rPr>
              <a:t>yend</a:t>
            </a:r>
            <a:r>
              <a:rPr dirty="0">
                <a:solidFill>
                  <a:srgbClr val="657422"/>
                </a:solidFill>
                <a:latin typeface="Courier"/>
              </a:rPr>
              <a:t>=</a:t>
            </a:r>
            <a:r>
              <a:rPr dirty="0" err="1">
                <a:solidFill>
                  <a:srgbClr val="4758AB"/>
                </a:solidFill>
                <a:latin typeface="Courier"/>
              </a:rPr>
              <a:t>coef</a:t>
            </a:r>
            <a:r>
              <a:rPr dirty="0">
                <a:solidFill>
                  <a:srgbClr val="003B4F"/>
                </a:solidFill>
                <a:latin typeface="Courier"/>
              </a:rPr>
              <a:t>(mod)[</a:t>
            </a:r>
            <a:r>
              <a:rPr dirty="0">
                <a:solidFill>
                  <a:srgbClr val="AD0000"/>
                </a:solidFill>
                <a:latin typeface="Courier"/>
              </a:rPr>
              <a:t>2</a:t>
            </a:r>
            <a:r>
              <a:rPr dirty="0">
                <a:solidFill>
                  <a:srgbClr val="003B4F"/>
                </a:solidFill>
                <a:latin typeface="Courier"/>
              </a:rPr>
              <a:t>]</a:t>
            </a:r>
            <a:r>
              <a:rPr dirty="0">
                <a:solidFill>
                  <a:srgbClr val="5E5E5E"/>
                </a:solidFill>
                <a:latin typeface="Courier"/>
              </a:rPr>
              <a:t>*</a:t>
            </a:r>
            <a:r>
              <a:rPr dirty="0" err="1">
                <a:solidFill>
                  <a:srgbClr val="003B4F"/>
                </a:solidFill>
                <a:latin typeface="Courier"/>
              </a:rPr>
              <a:t>x</a:t>
            </a:r>
            <a:r>
              <a:rPr dirty="0" err="1">
                <a:solidFill>
                  <a:srgbClr val="5E5E5E"/>
                </a:solidFill>
                <a:latin typeface="Courier"/>
              </a:rPr>
              <a:t>+</a:t>
            </a:r>
            <a:r>
              <a:rPr dirty="0" err="1">
                <a:solidFill>
                  <a:srgbClr val="4758AB"/>
                </a:solidFill>
                <a:latin typeface="Courier"/>
              </a:rPr>
              <a:t>coef</a:t>
            </a:r>
            <a:r>
              <a:rPr dirty="0">
                <a:solidFill>
                  <a:srgbClr val="003B4F"/>
                </a:solidFill>
                <a:latin typeface="Courier"/>
              </a:rPr>
              <a:t>(mod)[</a:t>
            </a:r>
            <a:r>
              <a:rPr dirty="0">
                <a:solidFill>
                  <a:srgbClr val="AD0000"/>
                </a:solidFill>
                <a:latin typeface="Courier"/>
              </a:rPr>
              <a:t>1</a:t>
            </a:r>
            <a:r>
              <a:rPr dirty="0">
                <a:solidFill>
                  <a:srgbClr val="003B4F"/>
                </a:solidFill>
                <a:latin typeface="Courier"/>
              </a:rPr>
              <a:t>]),</a:t>
            </a:r>
            <a:r>
              <a:rPr dirty="0" err="1">
                <a:solidFill>
                  <a:srgbClr val="657422"/>
                </a:solidFill>
                <a:latin typeface="Courier"/>
              </a:rPr>
              <a:t>colour</a:t>
            </a:r>
            <a:r>
              <a:rPr dirty="0">
                <a:solidFill>
                  <a:srgbClr val="657422"/>
                </a:solidFill>
                <a:latin typeface="Courier"/>
              </a:rPr>
              <a:t>=</a:t>
            </a:r>
            <a:r>
              <a:rPr dirty="0">
                <a:solidFill>
                  <a:srgbClr val="20794D"/>
                </a:solidFill>
                <a:latin typeface="Courier"/>
              </a:rPr>
              <a:t>"red"</a:t>
            </a:r>
            <a:r>
              <a:rPr dirty="0">
                <a:solidFill>
                  <a:srgbClr val="003B4F"/>
                </a:solidFill>
                <a:latin typeface="Courier"/>
              </a:rPr>
              <a:t>,</a:t>
            </a:r>
            <a:r>
              <a:rPr dirty="0" err="1">
                <a:solidFill>
                  <a:srgbClr val="657422"/>
                </a:solidFill>
                <a:latin typeface="Courier"/>
              </a:rPr>
              <a:t>lwd</a:t>
            </a:r>
            <a:r>
              <a:rPr dirty="0">
                <a:solidFill>
                  <a:srgbClr val="657422"/>
                </a:solidFill>
                <a:latin typeface="Courier"/>
              </a:rPr>
              <a:t>=</a:t>
            </a:r>
            <a:r>
              <a:rPr dirty="0">
                <a:solidFill>
                  <a:srgbClr val="AD0000"/>
                </a:solidFill>
                <a:latin typeface="Courier"/>
              </a:rPr>
              <a:t>1.5</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err="1">
                <a:solidFill>
                  <a:srgbClr val="4758AB"/>
                </a:solidFill>
                <a:latin typeface="Courier"/>
              </a:rPr>
              <a:t>geom_point</a:t>
            </a:r>
            <a:r>
              <a:rPr dirty="0">
                <a:solidFill>
                  <a:srgbClr val="003B4F"/>
                </a:solidFill>
                <a:latin typeface="Courier"/>
              </a:rPr>
              <a:t>(</a:t>
            </a:r>
            <a:r>
              <a:rPr dirty="0">
                <a:solidFill>
                  <a:srgbClr val="657422"/>
                </a:solidFill>
                <a:latin typeface="Courier"/>
              </a:rPr>
              <a:t>size=</a:t>
            </a:r>
            <a:r>
              <a:rPr dirty="0">
                <a:solidFill>
                  <a:srgbClr val="AD0000"/>
                </a:solidFill>
                <a:latin typeface="Courier"/>
              </a:rPr>
              <a:t>4</a:t>
            </a:r>
            <a:r>
              <a:rPr dirty="0">
                <a:solidFill>
                  <a:srgbClr val="003B4F"/>
                </a:solidFill>
                <a:latin typeface="Courier"/>
              </a:rPr>
              <a:t>) </a:t>
            </a:r>
            <a:r>
              <a:rPr dirty="0">
                <a:solidFill>
                  <a:srgbClr val="5E5E5E"/>
                </a:solidFill>
                <a:latin typeface="Courier"/>
              </a:rPr>
              <a:t>+</a:t>
            </a:r>
            <a:br>
              <a:rPr dirty="0"/>
            </a:br>
            <a:r>
              <a:rPr dirty="0">
                <a:solidFill>
                  <a:srgbClr val="003B4F"/>
                </a:solidFill>
                <a:latin typeface="Courier"/>
              </a:rPr>
              <a:t>  </a:t>
            </a:r>
            <a:r>
              <a:rPr dirty="0">
                <a:solidFill>
                  <a:srgbClr val="4758AB"/>
                </a:solidFill>
                <a:latin typeface="Courier"/>
              </a:rPr>
              <a:t>theme</a:t>
            </a:r>
            <a:r>
              <a:rPr dirty="0">
                <a:solidFill>
                  <a:srgbClr val="003B4F"/>
                </a:solidFill>
                <a:latin typeface="Courier"/>
              </a:rPr>
              <a:t>(</a:t>
            </a:r>
            <a:r>
              <a:rPr dirty="0">
                <a:solidFill>
                  <a:srgbClr val="657422"/>
                </a:solidFill>
                <a:latin typeface="Courier"/>
              </a:rPr>
              <a:t>text =</a:t>
            </a:r>
            <a:r>
              <a:rPr dirty="0">
                <a:solidFill>
                  <a:srgbClr val="003B4F"/>
                </a:solidFill>
                <a:latin typeface="Courier"/>
              </a:rPr>
              <a:t> </a:t>
            </a:r>
            <a:r>
              <a:rPr dirty="0" err="1">
                <a:solidFill>
                  <a:srgbClr val="4758AB"/>
                </a:solidFill>
                <a:latin typeface="Courier"/>
              </a:rPr>
              <a:t>element_text</a:t>
            </a:r>
            <a:r>
              <a:rPr dirty="0">
                <a:solidFill>
                  <a:srgbClr val="003B4F"/>
                </a:solidFill>
                <a:latin typeface="Courier"/>
              </a:rPr>
              <a:t>(</a:t>
            </a:r>
            <a:r>
              <a:rPr dirty="0">
                <a:solidFill>
                  <a:srgbClr val="657422"/>
                </a:solidFill>
                <a:latin typeface="Courier"/>
              </a:rPr>
              <a:t>size=</a:t>
            </a:r>
            <a:r>
              <a:rPr dirty="0">
                <a:solidFill>
                  <a:srgbClr val="AD0000"/>
                </a:solidFill>
                <a:latin typeface="Courier"/>
              </a:rPr>
              <a:t>20</a:t>
            </a:r>
            <a:r>
              <a:rPr dirty="0">
                <a:solidFill>
                  <a:srgbClr val="003B4F"/>
                </a:solidFill>
                <a:latin typeface="Courier"/>
              </a:rPr>
              <a:t>)) </a:t>
            </a:r>
          </a:p>
        </p:txBody>
      </p:sp>
      <p:pic>
        <p:nvPicPr>
          <p:cNvPr id="3" name="Picture 1" descr="MLW_KUHeS_RandStatistics_Session5_files/figure-pptx/unnamed-chunk-7-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We can get more information by typing </a:t>
                </a:r>
                <a:r>
                  <a:rPr>
                    <a:latin typeface="Courier"/>
                  </a:rPr>
                  <a:t>summary(mod)</a:t>
                </a:r>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get the same results by using </a:t>
                </a:r>
                <a:r>
                  <a:rPr>
                    <a:latin typeface="Courier"/>
                  </a:rPr>
                  <a:t>glm</a:t>
                </a:r>
                <a:r>
                  <a:t> rather than </a:t>
                </a:r>
                <a:r>
                  <a:rPr>
                    <a:latin typeface="Courier"/>
                  </a:rPr>
                  <a:t>lm</a:t>
                </a:r>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What we have done, is fit a </a:t>
                </a:r>
                <a:r>
                  <a:rPr b="1"/>
                  <a:t>linear model</a:t>
                </a:r>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𝑖</m:t>
                          </m:r>
                        </m:sub>
                      </m:sSub>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 other words, for a dependent variable </a:t>
                </a:r>
                <a14:m>
                  <m:oMath xmlns:m="http://schemas.openxmlformats.org/officeDocument/2006/math">
                    <m:r>
                      <a:rPr>
                        <a:latin typeface="Cambria Math" panose="02040503050406030204" pitchFamily="18" charset="0"/>
                      </a:rPr>
                      <m:t>𝑌</m:t>
                    </m:r>
                  </m:oMath>
                </a14:m>
                <a:r>
                  <a:t> and an independent variable </a:t>
                </a:r>
                <a14:m>
                  <m:oMath xmlns:m="http://schemas.openxmlformats.org/officeDocument/2006/math">
                    <m:r>
                      <a:rPr>
                        <a:latin typeface="Cambria Math" panose="02040503050406030204" pitchFamily="18" charset="0"/>
                      </a:rPr>
                      <m:t>𝑋</m:t>
                    </m:r>
                  </m:oMath>
                </a14:m>
                <a:r>
                  <a:t> we hypothesise there is a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r>
                  <a:t>where </a:t>
                </a:r>
                <a14:m>
                  <m:oMath xmlns:m="http://schemas.openxmlformats.org/officeDocument/2006/math">
                    <m:r>
                      <a:rPr>
                        <a:latin typeface="Cambria Math" panose="02040503050406030204" pitchFamily="18" charset="0"/>
                      </a:rPr>
                      <m:t>𝜖</m:t>
                    </m:r>
                  </m:oMath>
                </a14:m>
                <a:r>
                  <a:t> is a random variable.</a:t>
                </a:r>
              </a:p>
              <a:p>
                <a:pPr marL="0" lvl="0" indent="0">
                  <a:buNone/>
                </a:pPr>
                <a:r>
                  <a:t>Our estimates for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oMath>
                </a14:m>
                <a:r>
                  <a:t> and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are </a:t>
                </a: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oMath>
                </a14:m>
                <a:r>
                  <a:t>=4.58 and </a:t>
                </a: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oMath>
                </a14:m>
                <a:r>
                  <a:t>=1.43</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 that by using least squares we only fit a function to data as best as we can. We don’t make any </a:t>
                </a:r>
                <a:r>
                  <a:rPr i="1"/>
                  <a:t>distributional</a:t>
                </a:r>
                <a:r>
                  <a:t> assumptions about </a:t>
                </a:r>
                <a14:m>
                  <m:oMath xmlns:m="http://schemas.openxmlformats.org/officeDocument/2006/math">
                    <m:r>
                      <a:rPr>
                        <a:latin typeface="Cambria Math" panose="02040503050406030204" pitchFamily="18" charset="0"/>
                      </a:rPr>
                      <m:t>𝑌</m:t>
                    </m:r>
                  </m:oMath>
                </a14:m>
                <a:r>
                  <a:t> or </a:t>
                </a:r>
                <a14:m>
                  <m:oMath xmlns:m="http://schemas.openxmlformats.org/officeDocument/2006/math">
                    <m:r>
                      <a:rPr>
                        <a:latin typeface="Cambria Math" panose="02040503050406030204" pitchFamily="18" charset="0"/>
                      </a:rPr>
                      <m:t>𝜖</m:t>
                    </m:r>
                  </m:oMath>
                </a14:m>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8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If we write where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𝑥</m:t>
                        </m:r>
                      </m:e>
                    </m:acc>
                  </m:oMath>
                </a14:m>
                <a:r>
                  <a:rPr dirty="0"/>
                  <a:t>,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𝑦</m:t>
                        </m:r>
                      </m:e>
                    </m:acc>
                  </m:oMath>
                </a14:m>
                <a:r>
                  <a:rPr dirty="0"/>
                  <a:t> for the sample means and define: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𝑦</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𝑦</m:t>
                                      </m:r>
                                    </m:e>
                                  </m:acc>
                                </m:e>
                              </m:d>
                            </m:e>
                            <m:sup>
                              <m:r>
                                <a:rPr>
                                  <a:latin typeface="Cambria Math" panose="02040503050406030204" pitchFamily="18" charset="0"/>
                                </a:rPr>
                                <m:t>2</m:t>
                              </m:r>
                            </m:sup>
                          </m:sSup>
                        </m:e>
                      </m:nary>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𝑥</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𝑥</m:t>
                                      </m:r>
                                    </m:e>
                                  </m:acc>
                                </m:e>
                              </m:d>
                            </m:e>
                            <m:sup>
                              <m:r>
                                <a:rPr>
                                  <a:latin typeface="Cambria Math" panose="02040503050406030204" pitchFamily="18" charset="0"/>
                                </a:rPr>
                                <m:t>2</m:t>
                              </m:r>
                            </m:sup>
                          </m:sSup>
                        </m:e>
                      </m:nary>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𝑥𝑦</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𝑥</m:t>
                                  </m:r>
                                </m:e>
                              </m:acc>
                            </m:e>
                          </m:d>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𝑦</m:t>
                              </m:r>
                            </m:e>
                          </m:acc>
                        </m:e>
                      </m:d>
                    </m:oMath>
                  </m:oMathPara>
                </a14:m>
                <a:endParaRPr dirty="0"/>
              </a:p>
              <a:p>
                <a:pPr marL="0" lvl="0" indent="0">
                  <a:buNone/>
                </a:pPr>
                <a:r>
                  <a:rPr dirty="0"/>
                  <a:t>The LS estimates for the parameters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rPr dirty="0"/>
                  <a:t> are: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𝑥𝑦</m:t>
                          </m:r>
                        </m:sub>
                      </m:sSub>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𝑥</m:t>
                          </m:r>
                        </m:sub>
                      </m:sSub>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𝑦</m:t>
                          </m:r>
                        </m:e>
                      </m:acc>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acc>
                        <m:accPr>
                          <m:chr m:val="‾"/>
                          <m:ctrlPr>
                            <a:rPr i="1">
                              <a:latin typeface="Cambria Math" panose="02040503050406030204" pitchFamily="18" charset="0"/>
                            </a:rPr>
                          </m:ctrlPr>
                        </m:accPr>
                        <m:e>
                          <m:r>
                            <a:rPr>
                              <a:latin typeface="Cambria Math" panose="02040503050406030204" pitchFamily="18" charset="0"/>
                            </a:rPr>
                            <m:t>𝑥</m:t>
                          </m:r>
                        </m:e>
                      </m:acc>
                    </m:oMath>
                  </m:oMathPara>
                </a14:m>
                <a:endParaRPr dirty="0"/>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788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Preliminaries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dirty="0"/>
                  <a:t>Course website / GitHub:</a:t>
                </a:r>
              </a:p>
              <a:p>
                <a:pPr marL="0" lvl="0" indent="0">
                  <a:buNone/>
                </a:pPr>
                <a:r>
                  <a:rPr dirty="0">
                    <a:hlinkClick r:id="rId2"/>
                  </a:rPr>
                  <a:t>https://github.com/mlw-stats/R_And_Statistics_Training_2026</a:t>
                </a:r>
                <a:endParaRPr lang="en-GB" dirty="0">
                  <a:hlinkClick r:id="rId2"/>
                </a:endParaRPr>
              </a:p>
              <a:p>
                <a:pPr marL="0" lvl="0" indent="0">
                  <a:buNone/>
                </a:pPr>
                <a:endParaRPr dirty="0">
                  <a:hlinkClick r:id="rId2"/>
                </a:endParaRPr>
              </a:p>
              <a:p>
                <a:pPr lvl="0"/>
                <a:r>
                  <a:rPr dirty="0"/>
                  <a:t>Office hours</a:t>
                </a:r>
              </a:p>
              <a:p>
                <a:pPr lvl="1"/>
                <a:r>
                  <a:rPr b="1" dirty="0"/>
                  <a:t>Vester</a:t>
                </a:r>
                <a:r>
                  <a:rPr dirty="0"/>
                  <a:t> - Mondays @ 2pm; </a:t>
                </a:r>
                <a:r>
                  <a:rPr b="1" dirty="0"/>
                  <a:t>Kapeni Meeting 1</a:t>
                </a:r>
                <a:endParaRPr lang="en-GB" b="1" dirty="0"/>
              </a:p>
              <a:p>
                <a:pPr lvl="1"/>
                <a:r>
                  <a:rPr lang="en-GB" b="1" dirty="0"/>
                  <a:t>Jessie</a:t>
                </a:r>
                <a:r>
                  <a:rPr lang="en-GB" dirty="0"/>
                  <a:t> - Mondays @ 3pm; </a:t>
                </a:r>
                <a:r>
                  <a:rPr lang="en-GB" b="1" dirty="0"/>
                  <a:t>Kapeni Hurdle 1 (Not available today)</a:t>
                </a:r>
                <a:endParaRPr b="1" dirty="0"/>
              </a:p>
              <a:p>
                <a:pPr lvl="1"/>
                <a:r>
                  <a:rPr b="1" dirty="0"/>
                  <a:t>Eva</a:t>
                </a:r>
                <a:r>
                  <a:rPr dirty="0"/>
                  <a:t> - Tuesdays @ 2pm; </a:t>
                </a:r>
                <a:r>
                  <a:rPr b="1" dirty="0"/>
                  <a:t>Creator Ground Floor</a:t>
                </a:r>
              </a:p>
              <a:p>
                <a:pPr lvl="1"/>
                <a:r>
                  <a:rPr b="1" dirty="0"/>
                  <a:t>Marc</a:t>
                </a:r>
                <a:r>
                  <a:rPr dirty="0"/>
                  <a:t> - Thursdays @ 9am; </a:t>
                </a:r>
                <a:r>
                  <a:rPr b="1" dirty="0"/>
                  <a:t>Kapeni Meeting 2</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dirty="0"/>
              </a:p>
              <a:p>
                <a:pPr lvl="0"/>
                <a:r>
                  <a:rPr dirty="0"/>
                  <a:t>Housekeeping</a:t>
                </a:r>
              </a:p>
              <a:p>
                <a:pPr lvl="1"/>
                <a:r>
                  <a:rPr dirty="0"/>
                  <a:t>Refreshments (no lunch - sorry)</a:t>
                </a:r>
              </a:p>
              <a:p>
                <a:pPr lvl="1"/>
                <a:r>
                  <a:rPr dirty="0"/>
                  <a:t>Fire exits &amp; bathrooms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3"/>
                <a:stretch>
                  <a:fillRect l="-638" t="-1305"/>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Parameter interpretation: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oMath>
                </a14:m>
                <a:r>
                  <a:t> is the estimated </a:t>
                </a:r>
                <a:r>
                  <a:rPr i="1"/>
                  <a:t>intercept</a:t>
                </a:r>
                <a:r>
                  <a:t> of the fitted regression line; it is the value predicted for </a:t>
                </a:r>
                <a14:m>
                  <m:oMath xmlns:m="http://schemas.openxmlformats.org/officeDocument/2006/math">
                    <m:r>
                      <a:rPr>
                        <a:latin typeface="Cambria Math" panose="02040503050406030204" pitchFamily="18" charset="0"/>
                      </a:rPr>
                      <m:t>𝑌</m:t>
                    </m:r>
                  </m:oMath>
                </a14:m>
                <a:r>
                  <a:t> when </a:t>
                </a:r>
                <a14:m>
                  <m:oMath xmlns:m="http://schemas.openxmlformats.org/officeDocument/2006/math">
                    <m:r>
                      <a:rPr>
                        <a:latin typeface="Cambria Math" panose="02040503050406030204" pitchFamily="18" charset="0"/>
                      </a:rPr>
                      <m:t>𝑋</m:t>
                    </m:r>
                    <m:r>
                      <a:rPr>
                        <a:latin typeface="Cambria Math" panose="02040503050406030204" pitchFamily="18" charset="0"/>
                      </a:rPr>
                      <m:t>=0</m:t>
                    </m:r>
                  </m:oMath>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oMath>
                </a14:m>
                <a:r>
                  <a:t> is the estimated </a:t>
                </a:r>
                <a:r>
                  <a:rPr i="1"/>
                  <a:t>slope</a:t>
                </a:r>
                <a:r>
                  <a:t> of the fitted regression line; it gives by how much </a:t>
                </a:r>
                <a14:m>
                  <m:oMath xmlns:m="http://schemas.openxmlformats.org/officeDocument/2006/math">
                    <m:r>
                      <a:rPr>
                        <a:latin typeface="Cambria Math" panose="02040503050406030204" pitchFamily="18" charset="0"/>
                      </a:rPr>
                      <m:t>𝑌</m:t>
                    </m:r>
                  </m:oMath>
                </a14:m>
                <a:r>
                  <a:t> changes, on average, for every increase in </a:t>
                </a:r>
                <a14:m>
                  <m:oMath xmlns:m="http://schemas.openxmlformats.org/officeDocument/2006/math">
                    <m:r>
                      <a:rPr>
                        <a:latin typeface="Cambria Math" panose="02040503050406030204" pitchFamily="18" charset="0"/>
                      </a:rPr>
                      <m:t>𝑋</m:t>
                    </m:r>
                  </m:oMath>
                </a14:m>
                <a:r>
                  <a:t> by 1</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The total variation (total sum of squares = TSS) in the data is </a:t>
                </a:r>
                <a14:m>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𝑦</m:t>
                        </m:r>
                      </m:sub>
                    </m:sSub>
                  </m:oMath>
                </a14:m>
                <a:r>
                  <a:rPr dirty="0"/>
                  <a:t> and you can show that this can be split into 2 components:</a:t>
                </a:r>
              </a:p>
              <a:p>
                <a:pPr lvl="0"/>
                <a:r>
                  <a:rPr dirty="0"/>
                  <a:t>the regression sum of squares </a:t>
                </a:r>
                <a14:m>
                  <m:oMath xmlns:m="http://schemas.openxmlformats.org/officeDocument/2006/math">
                    <m:r>
                      <a:rPr>
                        <a:latin typeface="Cambria Math" panose="02040503050406030204" pitchFamily="18" charset="0"/>
                      </a:rPr>
                      <m:t>𝑅𝑆𝑆</m:t>
                    </m:r>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𝑆</m:t>
                        </m:r>
                      </m:e>
                      <m:sub>
                        <m:r>
                          <a:rPr>
                            <a:latin typeface="Cambria Math" panose="02040503050406030204" pitchFamily="18" charset="0"/>
                          </a:rPr>
                          <m:t>𝑥𝑦</m:t>
                        </m:r>
                      </m:sub>
                      <m:sup>
                        <m:r>
                          <a:rPr>
                            <a:latin typeface="Cambria Math" panose="02040503050406030204" pitchFamily="18" charset="0"/>
                          </a:rPr>
                          <m:t>2</m:t>
                        </m:r>
                      </m:sup>
                    </m:sSubSup>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𝑥</m:t>
                        </m:r>
                      </m:sub>
                    </m:sSub>
                  </m:oMath>
                </a14:m>
                <a:endParaRPr dirty="0"/>
              </a:p>
              <a:p>
                <a:pPr lvl="0"/>
                <a:r>
                  <a:rPr dirty="0"/>
                  <a:t>the error sum of squares </a:t>
                </a:r>
                <a14:m>
                  <m:oMath xmlns:m="http://schemas.openxmlformats.org/officeDocument/2006/math">
                    <m:r>
                      <a:rPr>
                        <a:latin typeface="Cambria Math" panose="02040503050406030204" pitchFamily="18" charset="0"/>
                      </a:rPr>
                      <m:t>𝐸𝑆𝑆</m:t>
                    </m:r>
                    <m:r>
                      <a:rPr>
                        <a:latin typeface="Cambria Math" panose="02040503050406030204" pitchFamily="18" charset="0"/>
                      </a:rPr>
                      <m:t>=</m:t>
                    </m:r>
                    <m:r>
                      <a:rPr>
                        <a:latin typeface="Cambria Math" panose="02040503050406030204" pitchFamily="18" charset="0"/>
                      </a:rPr>
                      <m:t>𝑇𝑆𝑆</m:t>
                    </m:r>
                    <m:r>
                      <a:rPr>
                        <a:latin typeface="Cambria Math" panose="02040503050406030204" pitchFamily="18" charset="0"/>
                      </a:rPr>
                      <m:t>−</m:t>
                    </m:r>
                    <m:r>
                      <a:rPr>
                        <a:latin typeface="Cambria Math" panose="02040503050406030204" pitchFamily="18" charset="0"/>
                      </a:rPr>
                      <m:t>𝑅𝑆𝑆</m:t>
                    </m:r>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𝑦</m:t>
                        </m:r>
                      </m:sub>
                    </m:sSub>
                    <m:r>
                      <a:rPr>
                        <a:latin typeface="Cambria Math" panose="02040503050406030204" pitchFamily="18" charset="0"/>
                      </a:rPr>
                      <m:t>−</m:t>
                    </m:r>
                    <m:d>
                      <m:dPr>
                        <m:ctrlPr>
                          <a:rPr i="1">
                            <a:latin typeface="Cambria Math" panose="02040503050406030204" pitchFamily="18" charset="0"/>
                          </a:rPr>
                        </m:ctrlPr>
                      </m:dPr>
                      <m:e>
                        <m:sSubSup>
                          <m:sSubSupPr>
                            <m:ctrlPr>
                              <a:rPr i="1">
                                <a:latin typeface="Cambria Math" panose="02040503050406030204" pitchFamily="18" charset="0"/>
                              </a:rPr>
                            </m:ctrlPr>
                          </m:sSubSupPr>
                          <m:e>
                            <m:r>
                              <a:rPr>
                                <a:latin typeface="Cambria Math" panose="02040503050406030204" pitchFamily="18" charset="0"/>
                              </a:rPr>
                              <m:t>𝑆</m:t>
                            </m:r>
                          </m:e>
                          <m:sub>
                            <m:r>
                              <a:rPr>
                                <a:latin typeface="Cambria Math" panose="02040503050406030204" pitchFamily="18" charset="0"/>
                              </a:rPr>
                              <m:t>𝑥𝑦</m:t>
                            </m:r>
                          </m:sub>
                          <m:sup>
                            <m:r>
                              <a:rPr>
                                <a:latin typeface="Cambria Math" panose="02040503050406030204" pitchFamily="18" charset="0"/>
                              </a:rPr>
                              <m:t>2</m:t>
                            </m:r>
                          </m:sup>
                        </m:sSubSup>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𝑥</m:t>
                            </m:r>
                          </m:sub>
                        </m:sSub>
                      </m:e>
                    </m:d>
                  </m:oMath>
                </a14:m>
                <a:endParaRPr dirty="0"/>
              </a:p>
              <a:p>
                <a:pPr marL="0" lvl="0" indent="0">
                  <a:buNone/>
                </a:pPr>
                <a:r>
                  <a:rPr dirty="0"/>
                  <a:t>The </a:t>
                </a:r>
                <a:r>
                  <a:rPr b="1" dirty="0"/>
                  <a:t>coefficient of determination</a:t>
                </a:r>
                <a:r>
                  <a:rPr dirty="0"/>
                  <a:t>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rPr dirty="0"/>
                  <a:t> gives the proportion of the variation that is explained by the regression model.</a:t>
                </a:r>
              </a:p>
              <a:p>
                <a:pPr marL="0" lvl="0" indent="0">
                  <a:buNone/>
                </a:pPr>
                <a14:m>
                  <m:oMathPara xmlns:m="http://schemas.openxmlformats.org/officeDocument/2006/math">
                    <m:oMathParaPr>
                      <m:jc m:val="center"/>
                    </m:oMathParaPr>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𝑅𝑆𝑆</m:t>
                          </m:r>
                        </m:num>
                        <m:den>
                          <m:r>
                            <a:rPr>
                              <a:latin typeface="Cambria Math" panose="02040503050406030204" pitchFamily="18" charset="0"/>
                            </a:rPr>
                            <m:t>𝑇𝑆𝑆</m:t>
                          </m:r>
                        </m:den>
                      </m:f>
                      <m:r>
                        <a:rPr>
                          <a:latin typeface="Cambria Math" panose="02040503050406030204" pitchFamily="18" charset="0"/>
                        </a:rPr>
                        <m:t>=</m:t>
                      </m:r>
                      <m:f>
                        <m:fPr>
                          <m:ctrlPr>
                            <a:rPr i="1">
                              <a:latin typeface="Cambria Math" panose="02040503050406030204" pitchFamily="18" charset="0"/>
                            </a:rPr>
                          </m:ctrlPr>
                        </m:fPr>
                        <m:num>
                          <m:sSubSup>
                            <m:sSubSupPr>
                              <m:ctrlPr>
                                <a:rPr i="1">
                                  <a:latin typeface="Cambria Math" panose="02040503050406030204" pitchFamily="18" charset="0"/>
                                </a:rPr>
                              </m:ctrlPr>
                            </m:sSubSupPr>
                            <m:e>
                              <m:r>
                                <a:rPr>
                                  <a:latin typeface="Cambria Math" panose="02040503050406030204" pitchFamily="18" charset="0"/>
                                </a:rPr>
                                <m:t>𝑆</m:t>
                              </m:r>
                            </m:e>
                            <m:sub>
                              <m:r>
                                <a:rPr>
                                  <a:latin typeface="Cambria Math" panose="02040503050406030204" pitchFamily="18" charset="0"/>
                                </a:rPr>
                                <m:t>𝑥𝑦</m:t>
                              </m:r>
                            </m:sub>
                            <m:sup>
                              <m:r>
                                <a:rPr>
                                  <a:latin typeface="Cambria Math" panose="02040503050406030204" pitchFamily="18" charset="0"/>
                                </a:rPr>
                                <m:t>2</m:t>
                              </m:r>
                            </m:sup>
                          </m:sSubSup>
                        </m:num>
                        <m:den>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𝑥</m:t>
                              </m:r>
                            </m:sub>
                          </m:sSub>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𝑦</m:t>
                              </m:r>
                            </m:sub>
                          </m:sSub>
                        </m:den>
                      </m:f>
                    </m:oMath>
                  </m:oMathPara>
                </a14:m>
                <a:endParaRPr dirty="0"/>
              </a:p>
              <a:p>
                <a:pPr marL="0" lvl="0" indent="0">
                  <a:buNone/>
                </a:pPr>
                <a:r>
                  <a:rPr dirty="0"/>
                  <a:t>In the case of a single predictor </a:t>
                </a:r>
                <a14:m>
                  <m:oMath xmlns:m="http://schemas.openxmlformats.org/officeDocument/2006/math">
                    <m:r>
                      <a:rPr>
                        <a:latin typeface="Cambria Math" panose="02040503050406030204" pitchFamily="18" charset="0"/>
                      </a:rPr>
                      <m:t>𝑋</m:t>
                    </m:r>
                  </m:oMath>
                </a14:m>
                <a:r>
                  <a:rPr dirty="0"/>
                  <a:t>,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rPr dirty="0"/>
                  <a:t> is also the squared sample correlation coefficient </a:t>
                </a:r>
                <a14:m>
                  <m:oMath xmlns:m="http://schemas.openxmlformats.org/officeDocument/2006/math">
                    <m:r>
                      <a:rPr>
                        <a:latin typeface="Cambria Math" panose="02040503050406030204" pitchFamily="18" charset="0"/>
                      </a:rPr>
                      <m:t>𝜌</m:t>
                    </m:r>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r>
                          <a:rPr>
                            <a:latin typeface="Cambria Math" panose="02040503050406030204" pitchFamily="18" charset="0"/>
                          </a:rPr>
                          <m:t>𝐱</m:t>
                        </m:r>
                      </m:e>
                    </m:d>
                  </m:oMath>
                </a14:m>
                <a:r>
                  <a:rPr dirty="0"/>
                  <a:t> between the observed </a:t>
                </a:r>
                <a14:m>
                  <m:oMath xmlns:m="http://schemas.openxmlformats.org/officeDocument/2006/math">
                    <m:r>
                      <a:rPr>
                        <a:latin typeface="Cambria Math" panose="02040503050406030204" pitchFamily="18" charset="0"/>
                      </a:rPr>
                      <m:t>𝐲</m:t>
                    </m:r>
                  </m:oMath>
                </a14:m>
                <a:r>
                  <a:rPr dirty="0"/>
                  <a:t> and </a:t>
                </a:r>
                <a14:m>
                  <m:oMath xmlns:m="http://schemas.openxmlformats.org/officeDocument/2006/math">
                    <m:r>
                      <a:rPr>
                        <a:latin typeface="Cambria Math" panose="02040503050406030204" pitchFamily="18" charset="0"/>
                      </a:rPr>
                      <m:t>𝐱</m:t>
                    </m:r>
                  </m:oMath>
                </a14:m>
                <a:r>
                  <a:rPr dirty="0"/>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08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So far we just fitted a line. Implicitly we made the following assumptions:</a:t>
                </a:r>
              </a:p>
              <a:p>
                <a:pPr lvl="0"/>
                <a:r>
                  <a:t>The data used to fit the model are representative of the underlying population.</a:t>
                </a:r>
              </a:p>
              <a:p>
                <a:pPr lvl="0"/>
                <a:r>
                  <a:t>The true relationship between </a:t>
                </a:r>
                <a14:m>
                  <m:oMath xmlns:m="http://schemas.openxmlformats.org/officeDocument/2006/math">
                    <m:r>
                      <a:rPr>
                        <a:latin typeface="Cambria Math" panose="02040503050406030204" pitchFamily="18" charset="0"/>
                      </a:rPr>
                      <m:t>𝑋</m:t>
                    </m:r>
                  </m:oMath>
                </a14:m>
                <a:r>
                  <a:t> and </a:t>
                </a:r>
                <a14:m>
                  <m:oMath xmlns:m="http://schemas.openxmlformats.org/officeDocument/2006/math">
                    <m:r>
                      <a:rPr>
                        <a:latin typeface="Cambria Math" panose="02040503050406030204" pitchFamily="18" charset="0"/>
                      </a:rPr>
                      <m:t>𝑌</m:t>
                    </m:r>
                  </m:oMath>
                </a14:m>
                <a:r>
                  <a:t> is linear.</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If we want to make </a:t>
                </a:r>
                <a:r>
                  <a:rPr i="1"/>
                  <a:t>statistical inference</a:t>
                </a:r>
                <a:r>
                  <a:t> about any of the parameters in the model, we need to make additional assumptions:</a:t>
                </a:r>
              </a:p>
              <a:p>
                <a:pPr lvl="0"/>
                <a:r>
                  <a:t>the </a:t>
                </a:r>
                <a:r>
                  <a:rPr b="1"/>
                  <a:t>random error </a:t>
                </a:r>
                <a14:m>
                  <m:oMath xmlns:m="http://schemas.openxmlformats.org/officeDocument/2006/math">
                    <m:r>
                      <a:rPr>
                        <a:latin typeface="Cambria Math" panose="02040503050406030204" pitchFamily="18" charset="0"/>
                      </a:rPr>
                      <m:t>𝜖</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 specifically this implies that the residuals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𝑖</m:t>
                        </m:r>
                      </m:sub>
                    </m:sSub>
                  </m:oMath>
                </a14:m>
                <a:r>
                  <a:t> are </a:t>
                </a:r>
                <a:r>
                  <a:rPr i="1"/>
                  <a:t>homoscedastic</a:t>
                </a:r>
                <a:r>
                  <a:t> (have equal variance)</a:t>
                </a:r>
              </a:p>
              <a:p>
                <a:pPr lvl="0"/>
                <a:r>
                  <a:t>the observations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oMath>
                </a14:m>
                <a:r>
                  <a:rPr b="1"/>
                  <a:t> are independent given the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a14:m>
                <a:r>
                  <a:t> - in other words the residuals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𝑖</m:t>
                        </m:r>
                      </m:sub>
                    </m:sSub>
                  </m:oMath>
                </a14:m>
                <a:r>
                  <a:t> are independent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60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Once we have made these assumptions, we can do statistical tests:</a:t>
                </a:r>
              </a:p>
              <a:p>
                <a:pPr lvl="0"/>
                <a:r>
                  <a:t>test if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=0</m:t>
                    </m:r>
                  </m:oMath>
                </a14:m>
                <a:r>
                  <a:t>?</a:t>
                </a:r>
              </a:p>
              <a:p>
                <a:pPr lvl="0"/>
                <a:r>
                  <a:t>test if the population correlation parameter </a:t>
                </a:r>
                <a14:m>
                  <m:oMath xmlns:m="http://schemas.openxmlformats.org/officeDocument/2006/math">
                    <m:r>
                      <a:rPr>
                        <a:latin typeface="Cambria Math" panose="02040503050406030204" pitchFamily="18" charset="0"/>
                      </a:rPr>
                      <m:t>𝜌</m:t>
                    </m:r>
                    <m:r>
                      <a:rPr>
                        <a:latin typeface="Cambria Math" panose="02040503050406030204" pitchFamily="18" charset="0"/>
                      </a:rPr>
                      <m:t>=0</m:t>
                    </m:r>
                  </m:oMath>
                </a14:m>
                <a:endParaRPr/>
              </a:p>
              <a:p>
                <a:pPr marL="0" lvl="0" indent="0">
                  <a:buNone/>
                </a:pPr>
                <a:r>
                  <a:t>The above 2 tests are in fact equal (in a model with a single predictor).</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can also test if the intercept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=0</m:t>
                    </m:r>
                  </m:oMath>
                </a14:m>
                <a:r>
                  <a:t> (or some other value), but this test is usually not sensible as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oMath>
                </a14:m>
                <a:r>
                  <a:t>, the average value of </a:t>
                </a:r>
                <a14:m>
                  <m:oMath xmlns:m="http://schemas.openxmlformats.org/officeDocument/2006/math">
                    <m:r>
                      <a:rPr>
                        <a:latin typeface="Cambria Math" panose="02040503050406030204" pitchFamily="18" charset="0"/>
                      </a:rPr>
                      <m:t>𝑌</m:t>
                    </m:r>
                  </m:oMath>
                </a14:m>
                <a:r>
                  <a:t> if </a:t>
                </a:r>
                <a14:m>
                  <m:oMath xmlns:m="http://schemas.openxmlformats.org/officeDocument/2006/math">
                    <m:r>
                      <a:rPr>
                        <a:latin typeface="Cambria Math" panose="02040503050406030204" pitchFamily="18" charset="0"/>
                      </a:rPr>
                      <m:t>𝑋</m:t>
                    </m:r>
                    <m:r>
                      <a:rPr>
                        <a:latin typeface="Cambria Math" panose="02040503050406030204" pitchFamily="18" charset="0"/>
                      </a:rPr>
                      <m:t>=0</m:t>
                    </m:r>
                  </m:oMath>
                </a14:m>
                <a:r>
                  <a:t>, has, in most situations, little more meaning than providing a numerical scale for the observed values.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72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By assuming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rPr dirty="0"/>
                  <a:t>, we can also compute the </a:t>
                </a:r>
                <a:r>
                  <a:rPr i="1" dirty="0"/>
                  <a:t>model likelihood</a:t>
                </a:r>
                <a:r>
                  <a:rPr dirty="0"/>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𝐿</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e>
                      </m:d>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r>
                            <a:rPr>
                              <a:latin typeface="Cambria Math" panose="02040503050406030204" pitchFamily="18" charset="0"/>
                            </a:rPr>
                            <m:t>𝜙</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m:oMathPara>
                </a14:m>
                <a:endParaRPr dirty="0"/>
              </a:p>
              <a:p>
                <a:pPr marL="0" lvl="0" indent="0">
                  <a:buNone/>
                </a:pPr>
                <a:r>
                  <a:rPr dirty="0"/>
                  <a:t>where </a:t>
                </a:r>
                <a14:m>
                  <m:oMath xmlns:m="http://schemas.openxmlformats.org/officeDocument/2006/math">
                    <m:r>
                      <a:rPr>
                        <a:latin typeface="Cambria Math" panose="02040503050406030204" pitchFamily="18" charset="0"/>
                      </a:rPr>
                      <m:t>𝜙</m:t>
                    </m:r>
                    <m:d>
                      <m:dPr>
                        <m:ctrlPr>
                          <a:rPr i="1">
                            <a:latin typeface="Cambria Math" panose="02040503050406030204" pitchFamily="18" charset="0"/>
                          </a:rPr>
                        </m:ctrlPr>
                      </m:dPr>
                      <m:e>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rPr dirty="0"/>
                  <a:t> is the probability density function for a normal distribution with mean </a:t>
                </a:r>
                <a14:m>
                  <m:oMath xmlns:m="http://schemas.openxmlformats.org/officeDocument/2006/math">
                    <m:r>
                      <a:rPr>
                        <a:latin typeface="Cambria Math" panose="02040503050406030204" pitchFamily="18" charset="0"/>
                      </a:rPr>
                      <m:t>𝜇</m:t>
                    </m:r>
                  </m:oMath>
                </a14:m>
                <a:r>
                  <a:rPr dirty="0"/>
                  <a:t> and variance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oMath>
                </a14:m>
                <a:r>
                  <a:rPr dirty="0"/>
                  <a:t>.</a:t>
                </a:r>
              </a:p>
              <a:p>
                <a:pPr marL="0" lvl="0" indent="0">
                  <a:buNone/>
                </a:pPr>
                <a:r>
                  <a:rPr dirty="0"/>
                  <a:t>We can find values </a:t>
                </a: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oMath>
                </a14:m>
                <a:r>
                  <a:rPr dirty="0"/>
                  <a:t> and </a:t>
                </a: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r>
                      <a:rPr>
                        <a:latin typeface="Cambria Math" panose="02040503050406030204" pitchFamily="18" charset="0"/>
                      </a:rPr>
                      <m:t>′</m:t>
                    </m:r>
                  </m:oMath>
                </a14:m>
                <a:r>
                  <a:rPr dirty="0"/>
                  <a:t> that </a:t>
                </a:r>
                <a:r>
                  <a:rPr dirty="0" err="1"/>
                  <a:t>maximise</a:t>
                </a:r>
                <a:r>
                  <a:rPr dirty="0"/>
                  <a:t> </a:t>
                </a:r>
                <a14:m>
                  <m:oMath xmlns:m="http://schemas.openxmlformats.org/officeDocument/2006/math">
                    <m:r>
                      <a:rPr>
                        <a:latin typeface="Cambria Math" panose="02040503050406030204" pitchFamily="18" charset="0"/>
                      </a:rPr>
                      <m:t>𝐿</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e>
                    </m:d>
                  </m:oMath>
                </a14:m>
                <a:r>
                  <a:rPr dirty="0"/>
                  <a:t>. This is the principle of </a:t>
                </a:r>
                <a:r>
                  <a:rPr b="1" dirty="0"/>
                  <a:t>maximum likelihood estimation</a:t>
                </a:r>
                <a:r>
                  <a:rPr dirty="0"/>
                  <a:t> (MLE).</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2466" r="-362"/>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One can show that the MLE estimators are equal to the OLS estimators:</a:t>
                </a:r>
              </a:p>
              <a:p>
                <a:pPr marL="0" lvl="0" indent="0">
                  <a:buNone/>
                </a:pP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oMath>
                </a14:m>
                <a:r>
                  <a:rPr dirty="0"/>
                  <a:t> and </a:t>
                </a: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oMath>
                </a14:m>
                <a:r>
                  <a:rPr dirty="0"/>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marL="0" lvl="0" indent="0">
                  <a:buNone/>
                </a:pPr>
                <a:r>
                  <a:rPr dirty="0"/>
                  <a:t>Notes:</a:t>
                </a:r>
              </a:p>
              <a:p>
                <a:pPr lvl="0"/>
                <a:r>
                  <a:rPr dirty="0"/>
                  <a:t>This may be surprising, since we had to make additional assumptions to be able to write down the likelihood function.</a:t>
                </a:r>
              </a:p>
              <a:p>
                <a:pPr lvl="0"/>
                <a:r>
                  <a:rPr dirty="0"/>
                  <a:t>In practice, fitting software </a:t>
                </a:r>
                <a:r>
                  <a:rPr dirty="0" err="1"/>
                  <a:t>minimise</a:t>
                </a:r>
                <a:r>
                  <a:rPr dirty="0"/>
                  <a:t> the negative log likelihood rather than </a:t>
                </a:r>
                <a:r>
                  <a:rPr dirty="0" err="1"/>
                  <a:t>maximising</a:t>
                </a:r>
                <a:r>
                  <a:rPr dirty="0"/>
                  <a:t> the like</a:t>
                </a:r>
                <a:r>
                  <a:rPr lang="en-GB" dirty="0"/>
                  <a:t>li</a:t>
                </a:r>
                <a:r>
                  <a:rPr dirty="0"/>
                  <a:t>hood.</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638" t="-1305"/>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Once you fitted a model, you can predict new data, e.g. in the case of a linear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𝑛𝑒𝑤</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𝑛𝑒𝑤</m:t>
                          </m:r>
                        </m:sub>
                      </m:sSub>
                    </m:oMath>
                  </m:oMathPara>
                </a14:m>
                <a:endParaRPr/>
              </a:p>
              <a:p>
                <a:pPr marL="0" lvl="0" indent="0">
                  <a:buNone/>
                </a:pPr>
                <a:r>
                  <a:t>An important special case for diagnostic puposes is to predict the fitted value of your dataset: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m:oMathPara>
                </a14:m>
                <a:endParaRPr/>
              </a:p>
              <a:p>
                <a:pPr marL="0" lvl="0" indent="0">
                  <a:buNone/>
                </a:pPr>
                <a:r>
                  <a:t>This allows you to compute the residuals: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oMath>
                  </m:oMathPara>
                </a14:m>
                <a:endParaRPr/>
              </a:p>
              <a:p>
                <a:pPr marL="0" lvl="0" indent="0">
                  <a:buNone/>
                </a:pPr>
                <a:r>
                  <a:t>The error sum of squares (ESS), also known as the residual sum of squares </a:t>
                </a:r>
                <a14:m>
                  <m:oMath xmlns:m="http://schemas.openxmlformats.org/officeDocument/2006/math">
                    <m:r>
                      <a:rPr>
                        <a:latin typeface="Cambria Math" panose="02040503050406030204" pitchFamily="18" charset="0"/>
                      </a:rPr>
                      <m:t>𝐸𝑆𝑆</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Sup>
                          <m:sSubSupPr>
                            <m:ctrlPr>
                              <a:rPr i="1">
                                <a:latin typeface="Cambria Math" panose="02040503050406030204" pitchFamily="18" charset="0"/>
                              </a:rPr>
                            </m:ctrlPr>
                          </m:sSubSupPr>
                          <m:e>
                            <m:r>
                              <a:rPr>
                                <a:latin typeface="Cambria Math" panose="02040503050406030204" pitchFamily="18" charset="0"/>
                              </a:rPr>
                              <m:t>𝑟</m:t>
                            </m:r>
                          </m:e>
                          <m:sub>
                            <m:r>
                              <a:rPr>
                                <a:latin typeface="Cambria Math" panose="02040503050406030204" pitchFamily="18" charset="0"/>
                              </a:rPr>
                              <m:t>𝑖</m:t>
                            </m:r>
                          </m:sub>
                          <m:sup>
                            <m:r>
                              <a:rPr>
                                <a:latin typeface="Cambria Math" panose="02040503050406030204" pitchFamily="18" charset="0"/>
                              </a:rPr>
                              <m:t>2</m:t>
                            </m:r>
                          </m:sup>
                        </m:sSubSup>
                      </m:e>
                    </m:nary>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e>
                            </m:d>
                          </m:e>
                          <m:sup>
                            <m:r>
                              <a:rPr>
                                <a:latin typeface="Cambria Math" panose="02040503050406030204" pitchFamily="18" charset="0"/>
                              </a:rPr>
                              <m:t>2</m:t>
                            </m:r>
                          </m:sup>
                        </m:sSup>
                      </m:e>
                    </m:nary>
                  </m:oMath>
                </a14:m>
                <a:r>
                  <a:t> is the variation not explained by the model: </a:t>
                </a:r>
                <a14:m>
                  <m:oMath xmlns:m="http://schemas.openxmlformats.org/officeDocument/2006/math">
                    <m:r>
                      <a:rPr>
                        <a:latin typeface="Cambria Math" panose="02040503050406030204" pitchFamily="18" charset="0"/>
                      </a:rPr>
                      <m:t>𝑇𝑆𝑆</m:t>
                    </m:r>
                    <m:r>
                      <a:rPr>
                        <a:latin typeface="Cambria Math" panose="02040503050406030204" pitchFamily="18" charset="0"/>
                      </a:rPr>
                      <m:t>=</m:t>
                    </m:r>
                    <m:r>
                      <a:rPr>
                        <a:latin typeface="Cambria Math" panose="02040503050406030204" pitchFamily="18" charset="0"/>
                      </a:rPr>
                      <m:t>𝑅𝑆𝑆</m:t>
                    </m:r>
                    <m:r>
                      <a:rPr>
                        <a:latin typeface="Cambria Math" panose="02040503050406030204" pitchFamily="18" charset="0"/>
                      </a:rPr>
                      <m:t>+</m:t>
                    </m:r>
                    <m:r>
                      <a:rPr>
                        <a:latin typeface="Cambria Math" panose="02040503050406030204" pitchFamily="18" charset="0"/>
                      </a:rPr>
                      <m:t>𝐸𝑆𝑆</m:t>
                    </m:r>
                  </m:oMath>
                </a14:m>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3619"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2 main reasons for computing residuals: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a:r>
                  <a:rPr dirty="0"/>
                  <a:t>adjustment: eliminate a nuisance parameter; e.g. blood pressure adjusted for age, weight adjusted for height, …</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a:r>
                  <a:rPr dirty="0"/>
                  <a:t>model diagnostics: residuals are quite useful for checking model assumptions, identifying influential observations etc. (more later)</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86FC97-CFAB-E134-8EC9-404EDD25D6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EB2FE3-7E62-2D68-6A1A-2E4D065C9E2E}"/>
              </a:ext>
            </a:extLst>
          </p:cNvPr>
          <p:cNvSpPr>
            <a:spLocks noGrp="1"/>
          </p:cNvSpPr>
          <p:nvPr>
            <p:ph type="title"/>
          </p:nvPr>
        </p:nvSpPr>
        <p:spPr/>
        <p:txBody>
          <a:bodyPr/>
          <a:lstStyle/>
          <a:p>
            <a:pPr marL="0" lvl="0" indent="0">
              <a:buNone/>
            </a:pPr>
            <a:r>
              <a:rPr dirty="0"/>
              <a:t>Linear model</a:t>
            </a:r>
            <a:r>
              <a:rPr lang="en-GB" dirty="0"/>
              <a:t> - Example</a:t>
            </a:r>
            <a:endParaRPr dirty="0"/>
          </a:p>
        </p:txBody>
      </p:sp>
      <p:sp>
        <p:nvSpPr>
          <p:cNvPr id="3" name="Content Placeholder 2">
            <a:extLst>
              <a:ext uri="{FF2B5EF4-FFF2-40B4-BE49-F238E27FC236}">
                <a16:creationId xmlns:a16="http://schemas.microsoft.com/office/drawing/2014/main" id="{A6F19E67-A4AC-1A38-0D57-56BAF7D98B30}"/>
              </a:ext>
            </a:extLst>
          </p:cNvPr>
          <p:cNvSpPr>
            <a:spLocks noGrp="1"/>
          </p:cNvSpPr>
          <p:nvPr>
            <p:ph idx="1"/>
          </p:nvPr>
        </p:nvSpPr>
        <p:spPr>
          <a:xfrm>
            <a:off x="294640" y="1412240"/>
            <a:ext cx="11059160" cy="5080634"/>
          </a:xfrm>
        </p:spPr>
        <p:txBody>
          <a:bodyPr>
            <a:normAutofit fontScale="77500" lnSpcReduction="20000"/>
          </a:bodyPr>
          <a:lstStyle/>
          <a:p>
            <a:pPr marL="0" lvl="0" indent="0">
              <a:buNone/>
            </a:pPr>
            <a:r>
              <a:rPr lang="en-GB" dirty="0"/>
              <a:t>Let us fit a linear model in R and interpret the results</a:t>
            </a:r>
          </a:p>
          <a:p>
            <a:pPr marL="0" lvl="0" indent="0">
              <a:buNone/>
            </a:pPr>
            <a:endParaRPr lang="en-GB" dirty="0"/>
          </a:p>
          <a:p>
            <a:pPr marL="0" lvl="0" indent="0">
              <a:buNone/>
            </a:pPr>
            <a:r>
              <a:rPr lang="en-GB" dirty="0">
                <a:solidFill>
                  <a:schemeClr val="accent5"/>
                </a:solidFill>
              </a:rPr>
              <a:t>m1 &lt;- </a:t>
            </a:r>
            <a:r>
              <a:rPr lang="en-GB" dirty="0" err="1">
                <a:solidFill>
                  <a:schemeClr val="accent5"/>
                </a:solidFill>
              </a:rPr>
              <a:t>lm</a:t>
            </a:r>
            <a:r>
              <a:rPr lang="en-GB" dirty="0">
                <a:solidFill>
                  <a:schemeClr val="accent5"/>
                </a:solidFill>
              </a:rPr>
              <a:t>(Birthweight ~ Gestation, data= </a:t>
            </a:r>
            <a:r>
              <a:rPr lang="en-GB" dirty="0" err="1">
                <a:solidFill>
                  <a:schemeClr val="accent5"/>
                </a:solidFill>
              </a:rPr>
              <a:t>bw</a:t>
            </a:r>
            <a:r>
              <a:rPr lang="en-GB" dirty="0">
                <a:solidFill>
                  <a:schemeClr val="accent5"/>
                </a:solidFill>
              </a:rPr>
              <a:t>)</a:t>
            </a:r>
          </a:p>
          <a:p>
            <a:pPr marL="0" lvl="0" indent="0">
              <a:buNone/>
            </a:pPr>
            <a:r>
              <a:rPr lang="en-GB" dirty="0">
                <a:solidFill>
                  <a:schemeClr val="accent5"/>
                </a:solidFill>
              </a:rPr>
              <a:t>summary(m1)</a:t>
            </a:r>
          </a:p>
          <a:p>
            <a:pPr marL="0" lvl="0" indent="0">
              <a:buNone/>
            </a:pPr>
            <a:r>
              <a:rPr lang="en-GB" dirty="0"/>
              <a:t>## summary(m1)</a:t>
            </a:r>
          </a:p>
          <a:p>
            <a:pPr marL="0" indent="0" latinLnBrk="1">
              <a:buNone/>
            </a:pPr>
            <a:r>
              <a:rPr lang="en-GB" dirty="0"/>
              <a:t>## Call:</a:t>
            </a:r>
          </a:p>
          <a:p>
            <a:pPr marL="0" indent="0" latinLnBrk="1">
              <a:buNone/>
            </a:pPr>
            <a:r>
              <a:rPr lang="en-GB" dirty="0"/>
              <a:t>## </a:t>
            </a:r>
            <a:r>
              <a:rPr lang="en-GB" dirty="0" err="1"/>
              <a:t>lm</a:t>
            </a:r>
            <a:r>
              <a:rPr lang="en-GB" dirty="0"/>
              <a:t>(formula = Birthweight ~ Gestation, data = </a:t>
            </a:r>
            <a:r>
              <a:rPr lang="en-GB" dirty="0" err="1"/>
              <a:t>bw</a:t>
            </a:r>
            <a:r>
              <a:rPr lang="en-GB" dirty="0"/>
              <a:t>)</a:t>
            </a:r>
          </a:p>
          <a:p>
            <a:pPr marL="0" indent="0" latinLnBrk="1">
              <a:buNone/>
            </a:pPr>
            <a:r>
              <a:rPr lang="en-GB" dirty="0"/>
              <a:t>## Coefficients:</a:t>
            </a:r>
          </a:p>
          <a:p>
            <a:pPr marL="0" indent="0" latinLnBrk="1">
              <a:buNone/>
            </a:pPr>
            <a:r>
              <a:rPr lang="en-GB" dirty="0"/>
              <a:t>## Estimate Std. Error t value </a:t>
            </a:r>
            <a:r>
              <a:rPr lang="en-GB" dirty="0" err="1"/>
              <a:t>Pr</a:t>
            </a:r>
            <a:r>
              <a:rPr lang="en-GB" dirty="0"/>
              <a:t>(&gt;|t|)    </a:t>
            </a:r>
          </a:p>
          <a:p>
            <a:pPr marL="0" indent="0" latinLnBrk="1">
              <a:buNone/>
            </a:pPr>
            <a:r>
              <a:rPr lang="en-GB" dirty="0"/>
              <a:t>## (Intercept) -6.66019    2.21162  -3.011  0.00449 ** </a:t>
            </a:r>
          </a:p>
          <a:p>
            <a:pPr marL="0" indent="0" latinLnBrk="1">
              <a:buNone/>
            </a:pPr>
            <a:r>
              <a:rPr lang="en-GB" dirty="0"/>
              <a:t>## Gestation    0.35530    0.05631   6.310 1.73e-07 ***</a:t>
            </a:r>
          </a:p>
          <a:p>
            <a:pPr marL="0" indent="0" latinLnBrk="1">
              <a:buNone/>
            </a:pPr>
            <a:r>
              <a:rPr lang="en-GB" dirty="0"/>
              <a:t>## ---</a:t>
            </a:r>
          </a:p>
          <a:p>
            <a:pPr marL="0" indent="0" latinLnBrk="1">
              <a:buNone/>
            </a:pPr>
            <a:r>
              <a:rPr lang="en-GB" dirty="0"/>
              <a:t>## </a:t>
            </a:r>
            <a:r>
              <a:rPr lang="en-GB" dirty="0" err="1"/>
              <a:t>Signif</a:t>
            </a:r>
            <a:r>
              <a:rPr lang="en-GB" dirty="0"/>
              <a:t>. codes:  0 ‘***’ 0.001 ‘**’ 0.01 ‘*’ 0.05 ‘.’ 0.1 ‘ ’ 1</a:t>
            </a:r>
          </a:p>
          <a:p>
            <a:pPr latinLnBrk="1"/>
            <a:endParaRPr lang="en-GB" dirty="0"/>
          </a:p>
          <a:p>
            <a:pPr marL="0" lvl="0" indent="0">
              <a:buNone/>
            </a:pPr>
            <a:endParaRPr lang="en-GB" dirty="0">
              <a:solidFill>
                <a:schemeClr val="accent5"/>
              </a:solidFill>
            </a:endParaRPr>
          </a:p>
          <a:p>
            <a:pPr marL="0" lvl="0" indent="0">
              <a:buNone/>
            </a:pPr>
            <a:r>
              <a:rPr lang="en-GB" dirty="0">
                <a:solidFill>
                  <a:schemeClr val="accent5"/>
                </a:solidFill>
              </a:rPr>
              <a:t>m12 &lt;- </a:t>
            </a:r>
            <a:r>
              <a:rPr lang="en-GB" dirty="0" err="1">
                <a:solidFill>
                  <a:schemeClr val="accent5"/>
                </a:solidFill>
              </a:rPr>
              <a:t>glm</a:t>
            </a:r>
            <a:r>
              <a:rPr lang="en-GB" dirty="0">
                <a:solidFill>
                  <a:schemeClr val="accent5"/>
                </a:solidFill>
              </a:rPr>
              <a:t>(Birthweight ~ Gestation, data= </a:t>
            </a:r>
            <a:r>
              <a:rPr lang="en-GB" dirty="0" err="1">
                <a:solidFill>
                  <a:schemeClr val="accent5"/>
                </a:solidFill>
              </a:rPr>
              <a:t>bw</a:t>
            </a:r>
            <a:r>
              <a:rPr lang="en-GB" dirty="0">
                <a:solidFill>
                  <a:schemeClr val="accent5"/>
                </a:solidFill>
              </a:rPr>
              <a:t>)</a:t>
            </a:r>
          </a:p>
          <a:p>
            <a:pPr marL="0" lvl="0" indent="0">
              <a:buNone/>
            </a:pPr>
            <a:r>
              <a:rPr lang="en-GB" dirty="0">
                <a:solidFill>
                  <a:schemeClr val="accent5"/>
                </a:solidFill>
              </a:rPr>
              <a:t>summary(m12)</a:t>
            </a:r>
          </a:p>
        </p:txBody>
      </p:sp>
      <p:sp>
        <p:nvSpPr>
          <p:cNvPr id="6" name="Slide Number Placeholder 5">
            <a:extLst>
              <a:ext uri="{FF2B5EF4-FFF2-40B4-BE49-F238E27FC236}">
                <a16:creationId xmlns:a16="http://schemas.microsoft.com/office/drawing/2014/main" id="{F2661BFD-12C5-ECAD-F738-2BA4B7DC82B2}"/>
              </a:ext>
            </a:extLst>
          </p:cNvPr>
          <p:cNvSpPr>
            <a:spLocks noGrp="1"/>
          </p:cNvSpPr>
          <p:nvPr>
            <p:ph type="sldNum" sz="quarter" idx="12"/>
          </p:nvPr>
        </p:nvSpPr>
        <p:spPr/>
        <p:txBody>
          <a:bodyPr/>
          <a:lstStyle/>
          <a:p>
            <a:fld id="{E1C5CB42-CF14-4293-8971-6DCD1AAE8BE7}" type="slidenum">
              <a:rPr lang="en-GB" smtClean="0"/>
              <a:t>28</a:t>
            </a:fld>
            <a:endParaRPr lang="en-GB"/>
          </a:p>
        </p:txBody>
      </p:sp>
    </p:spTree>
    <p:extLst>
      <p:ext uri="{BB962C8B-B14F-4D97-AF65-F5344CB8AC3E}">
        <p14:creationId xmlns:p14="http://schemas.microsoft.com/office/powerpoint/2010/main" val="518790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Generalised linear model</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Preliminaries</a:t>
            </a:r>
          </a:p>
        </p:txBody>
      </p:sp>
      <p:pic>
        <p:nvPicPr>
          <p:cNvPr id="3" name="Picture 1" descr="QRcode_RandStats_GitHub.png"/>
          <p:cNvPicPr>
            <a:picLocks noGrp="1" noChangeAspect="1"/>
          </p:cNvPicPr>
          <p:nvPr/>
        </p:nvPicPr>
        <p:blipFill>
          <a:blip r:embed="rId2"/>
          <a:stretch>
            <a:fillRect/>
          </a:stretch>
        </p:blipFill>
        <p:spPr bwMode="auto">
          <a:xfrm>
            <a:off x="4013200" y="1816100"/>
            <a:ext cx="41529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rPr>
                <a:hlinkClick r:id="rId3"/>
              </a:rPr>
              <a:t>https://github.com/mlw-stats/R_And_Statistics_Training_2026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What we have seen so far is the </a:t>
                </a:r>
                <a:r>
                  <a:rPr b="1"/>
                  <a:t>linear model</a:t>
                </a:r>
                <a:r>
                  <a:t>, also known as </a:t>
                </a:r>
                <a:r>
                  <a:rPr b="1"/>
                  <a:t>simple linear regression</a:t>
                </a:r>
                <a:r>
                  <a:t> in the case where we make no assumptions about the distribution of the errors: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r>
                  <a:t>where </a:t>
                </a:r>
                <a14:m>
                  <m:oMath xmlns:m="http://schemas.openxmlformats.org/officeDocument/2006/math">
                    <m:r>
                      <a:rPr>
                        <a:latin typeface="Cambria Math" panose="02040503050406030204" pitchFamily="18" charset="0"/>
                      </a:rPr>
                      <m:t>𝜖</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can be generalised:</a:t>
                </a:r>
              </a:p>
              <a:p>
                <a:pPr lvl="0"/>
                <a:r>
                  <a:t>multiple predictors, both numerical and/or categorical: </a:t>
                </a:r>
                <a:r>
                  <a:rPr b="1"/>
                  <a:t>general linear model</a:t>
                </a:r>
              </a:p>
              <a:p>
                <a:pPr lvl="0"/>
                <a:r>
                  <a:t>non-normal error + link function: </a:t>
                </a:r>
                <a:r>
                  <a:rPr b="1"/>
                  <a:t>generalised linear model (GLM)</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The </a:t>
                </a:r>
                <a:r>
                  <a:rPr i="1"/>
                  <a:t>general linear model</a:t>
                </a:r>
                <a:r>
                  <a:t> includes both simple and multiple linear regression as well as AN(C)OVA (with fixed effects only) models.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Note that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Can also be written as a conditional expectation: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oMath>
                  </m:oMathPara>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Easier to use matrix notation.</a:t>
                </a:r>
              </a:p>
              <a:p>
                <a:pPr marL="0" lvl="0" indent="0">
                  <a:buNone/>
                </a:pPr>
                <a:r>
                  <a:t>Let: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𝐘</m:t>
                      </m:r>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𝑛</m:t>
                                  </m:r>
                                </m:sub>
                              </m:sSub>
                            </m:e>
                          </m:d>
                        </m:e>
                        <m:sup>
                          <m:r>
                            <a:rPr>
                              <a:latin typeface="Cambria Math" panose="02040503050406030204" pitchFamily="18" charset="0"/>
                            </a:rPr>
                            <m:t>𝑇</m:t>
                          </m:r>
                        </m:sup>
                      </m:sSup>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𝐗</m:t>
                      </m:r>
                      <m:r>
                        <a:rPr>
                          <a:latin typeface="Cambria Math" panose="02040503050406030204" pitchFamily="18" charset="0"/>
                        </a:rPr>
                        <m:t>=</m:t>
                      </m:r>
                      <m:d>
                        <m:dPr>
                          <m:ctrlPr>
                            <a:rPr i="1">
                              <a:latin typeface="Cambria Math" panose="02040503050406030204" pitchFamily="18" charset="0"/>
                            </a:rPr>
                          </m:ctrlPr>
                        </m:dPr>
                        <m:e>
                          <m:m>
                            <m:mPr>
                              <m:mcs>
                                <m:mc>
                                  <m:mcPr>
                                    <m:count m:val="4"/>
                                    <m:mcJc m:val="center"/>
                                  </m:mcPr>
                                </m:mc>
                              </m:mcs>
                              <m:ctrlPr>
                                <a:rPr i="1">
                                  <a:latin typeface="Cambria Math" panose="02040503050406030204" pitchFamily="18" charset="0"/>
                                </a:rPr>
                              </m:ctrlPr>
                            </m:mPr>
                            <m:mr>
                              <m:e>
                                <m:r>
                                  <a:rPr>
                                    <a:latin typeface="Cambria Math" panose="02040503050406030204" pitchFamily="18" charset="0"/>
                                  </a:rPr>
                                  <m:t>1</m:t>
                                </m:r>
                              </m:e>
                              <m:e>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11</m:t>
                                    </m:r>
                                  </m:sub>
                                </m:sSub>
                              </m:e>
                              <m:e>
                                <m:r>
                                  <a:rPr>
                                    <a:latin typeface="Cambria Math" panose="02040503050406030204" pitchFamily="18" charset="0"/>
                                  </a:rPr>
                                  <m:t> …</m:t>
                                </m:r>
                              </m:e>
                              <m:e>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𝑝</m:t>
                                    </m:r>
                                    <m:r>
                                      <a:rPr>
                                        <a:latin typeface="Cambria Math" panose="02040503050406030204" pitchFamily="18" charset="0"/>
                                      </a:rPr>
                                      <m:t>1</m:t>
                                    </m:r>
                                  </m:sub>
                                </m:sSub>
                              </m:e>
                            </m:mr>
                            <m:mr>
                              <m:e>
                                <m:r>
                                  <a:rPr>
                                    <a:latin typeface="Cambria Math" panose="02040503050406030204" pitchFamily="18" charset="0"/>
                                  </a:rPr>
                                  <m:t>⋮</m:t>
                                </m:r>
                              </m:e>
                              <m:e>
                                <m:r>
                                  <a:rPr>
                                    <a:latin typeface="Cambria Math" panose="02040503050406030204" pitchFamily="18" charset="0"/>
                                  </a:rPr>
                                  <m:t> ⋮</m:t>
                                </m:r>
                              </m:e>
                              <m:e>
                                <m:r>
                                  <a:rPr>
                                    <a:latin typeface="Cambria Math" panose="02040503050406030204" pitchFamily="18" charset="0"/>
                                  </a:rPr>
                                  <m:t> ⋮</m:t>
                                </m:r>
                              </m:e>
                              <m:e>
                                <m:r>
                                  <a:rPr>
                                    <a:latin typeface="Cambria Math" panose="02040503050406030204" pitchFamily="18" charset="0"/>
                                  </a:rPr>
                                  <m:t> ⋮</m:t>
                                </m:r>
                              </m:e>
                            </m:mr>
                            <m:mr>
                              <m:e>
                                <m:r>
                                  <a:rPr>
                                    <a:latin typeface="Cambria Math" panose="02040503050406030204" pitchFamily="18" charset="0"/>
                                  </a:rPr>
                                  <m:t>1</m:t>
                                </m:r>
                              </m:e>
                              <m:e>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r>
                                      <a:rPr>
                                        <a:latin typeface="Cambria Math" panose="02040503050406030204" pitchFamily="18" charset="0"/>
                                      </a:rPr>
                                      <m:t>𝑛</m:t>
                                    </m:r>
                                  </m:sub>
                                </m:sSub>
                              </m:e>
                              <m:e>
                                <m:r>
                                  <a:rPr>
                                    <a:latin typeface="Cambria Math" panose="02040503050406030204" pitchFamily="18" charset="0"/>
                                  </a:rPr>
                                  <m:t> …</m:t>
                                </m:r>
                              </m:e>
                              <m:e>
                                <m:r>
                                  <a:rPr>
                                    <a:latin typeface="Cambria Math" panose="02040503050406030204" pitchFamily="18" charset="0"/>
                                  </a:rPr>
                                  <m:t> </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𝑝𝑛</m:t>
                                    </m:r>
                                  </m:sub>
                                </m:sSub>
                              </m:e>
                            </m:mr>
                          </m:m>
                        </m:e>
                      </m:d>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𝛃</m:t>
                      </m:r>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𝑝</m:t>
                                  </m:r>
                                </m:sub>
                              </m:sSub>
                            </m:e>
                          </m:d>
                        </m:e>
                        <m:sup>
                          <m:r>
                            <a:rPr>
                              <a:latin typeface="Cambria Math" panose="02040503050406030204" pitchFamily="18" charset="0"/>
                            </a:rPr>
                            <m:t>𝑇</m:t>
                          </m:r>
                        </m:sup>
                      </m:sSup>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𝛜</m:t>
                      </m:r>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𝑛</m:t>
                                  </m:r>
                                </m:sub>
                              </m:sSub>
                            </m:e>
                          </m:d>
                        </m:e>
                        <m:sup>
                          <m:r>
                            <a:rPr>
                              <a:latin typeface="Cambria Math" panose="02040503050406030204" pitchFamily="18" charset="0"/>
                            </a:rPr>
                            <m:t>𝑇</m:t>
                          </m:r>
                        </m:sup>
                      </m:sSup>
                    </m:oMath>
                  </m:oMathPara>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We can then write the </a:t>
                </a:r>
                <a:r>
                  <a:rPr b="1" u="sng"/>
                  <a:t>general</a:t>
                </a:r>
                <a:r>
                  <a:rPr b="1"/>
                  <a:t> linear model</a:t>
                </a:r>
                <a:r>
                  <a:t> as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𝛃</m:t>
                      </m:r>
                      <m:r>
                        <a:rPr>
                          <a:latin typeface="Cambria Math" panose="02040503050406030204" pitchFamily="18" charset="0"/>
                        </a:rPr>
                        <m:t>+</m:t>
                      </m:r>
                      <m:r>
                        <a:rPr>
                          <a:latin typeface="Cambria Math" panose="02040503050406030204" pitchFamily="18" charset="0"/>
                        </a:rPr>
                        <m:t>𝛜</m:t>
                      </m:r>
                    </m:oMath>
                  </m:oMathPara>
                </a14:m>
                <a:endParaRPr/>
              </a:p>
              <a:p>
                <a:pPr marL="0" lvl="0" indent="0">
                  <a:buNone/>
                </a:pPr>
                <a:r>
                  <a:t>where </a:t>
                </a:r>
                <a14:m>
                  <m:oMath xmlns:m="http://schemas.openxmlformats.org/officeDocument/2006/math">
                    <m:r>
                      <a:rPr>
                        <a:latin typeface="Cambria Math" panose="02040503050406030204" pitchFamily="18" charset="0"/>
                      </a:rPr>
                      <m:t>𝛜</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𝟎</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𝐈</m:t>
                        </m:r>
                      </m:e>
                    </m:d>
                  </m:oMath>
                </a14:m>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can also be written as:</a:t>
                </a:r>
              </a:p>
              <a:p>
                <a:pPr marL="0" lvl="0" indent="0">
                  <a:buNone/>
                </a:pPr>
                <a14:m>
                  <m:oMathPara xmlns:m="http://schemas.openxmlformats.org/officeDocument/2006/math">
                    <m:oMathParaPr>
                      <m:jc m:val="center"/>
                    </m:oMathParaPr>
                    <m:oMath xmlns:m="http://schemas.openxmlformats.org/officeDocument/2006/math">
                      <m:d>
                        <m:dPr>
                          <m:begChr m:val="{"/>
                          <m:endChr m:val=""/>
                          <m:ctrlPr>
                            <a:rPr i="1">
                              <a:latin typeface="Cambria Math" panose="02040503050406030204" pitchFamily="18" charset="0"/>
                            </a:rPr>
                          </m:ctrlPr>
                        </m:dPr>
                        <m:e>
                          <m:m>
                            <m:mPr>
                              <m:mcs>
                                <m:mc>
                                  <m:mcPr>
                                    <m:count m:val="1"/>
                                    <m:mcJc m:val="center"/>
                                  </m:mcPr>
                                </m:mc>
                              </m:mcs>
                              <m:ctrlPr>
                                <a:rPr i="1">
                                  <a:latin typeface="Cambria Math" panose="02040503050406030204" pitchFamily="18" charset="0"/>
                                </a:rPr>
                              </m:ctrlPr>
                            </m:mPr>
                            <m:mr>
                              <m:e>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𝐗</m:t>
                                    </m:r>
                                  </m:e>
                                </m:d>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𝛃</m:t>
                                </m:r>
                              </m:e>
                            </m:mr>
                            <m:mr>
                              <m:e>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𝛃</m:t>
                                    </m:r>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mr>
                          </m:m>
                        </m:e>
                      </m:d>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 xmlns:m="http://schemas.openxmlformats.org/officeDocument/2006/math">
                    <m:r>
                      <a:rPr>
                        <a:latin typeface="Cambria Math" panose="02040503050406030204" pitchFamily="18" charset="0"/>
                      </a:rPr>
                      <m:t>𝐗</m:t>
                    </m:r>
                  </m:oMath>
                </a14:m>
                <a:r>
                  <a:t> is called the </a:t>
                </a:r>
                <a:r>
                  <a:rPr b="1"/>
                  <a:t>design matrix</a:t>
                </a:r>
                <a:r>
                  <a:t>.</a:t>
                </a:r>
              </a:p>
              <a:p>
                <a:pPr marL="0" lvl="0" indent="0">
                  <a:buNone/>
                </a:pPr>
                <a:r>
                  <a:t>Dimensions: </a:t>
                </a:r>
                <a14:m>
                  <m:oMath xmlns:m="http://schemas.openxmlformats.org/officeDocument/2006/math">
                    <m:r>
                      <a:rPr>
                        <a:latin typeface="Cambria Math" panose="02040503050406030204" pitchFamily="18" charset="0"/>
                      </a:rPr>
                      <m:t>𝐘</m:t>
                    </m:r>
                  </m:oMath>
                </a14:m>
                <a:r>
                  <a:t> is </a:t>
                </a:r>
                <a14:m>
                  <m:oMath xmlns:m="http://schemas.openxmlformats.org/officeDocument/2006/math">
                    <m:r>
                      <a:rPr>
                        <a:latin typeface="Cambria Math" panose="02040503050406030204" pitchFamily="18" charset="0"/>
                      </a:rPr>
                      <m:t>𝑛</m:t>
                    </m:r>
                    <m:r>
                      <a:rPr>
                        <a:latin typeface="Cambria Math" panose="02040503050406030204" pitchFamily="18" charset="0"/>
                      </a:rPr>
                      <m:t>×1</m:t>
                    </m:r>
                  </m:oMath>
                </a14:m>
                <a:r>
                  <a:t>, </a:t>
                </a:r>
                <a14:m>
                  <m:oMath xmlns:m="http://schemas.openxmlformats.org/officeDocument/2006/math">
                    <m:r>
                      <a:rPr>
                        <a:latin typeface="Cambria Math" panose="02040503050406030204" pitchFamily="18" charset="0"/>
                      </a:rPr>
                      <m:t>𝐗</m:t>
                    </m:r>
                  </m:oMath>
                </a14:m>
                <a:r>
                  <a:t> is </a:t>
                </a:r>
                <a14:m>
                  <m:oMath xmlns:m="http://schemas.openxmlformats.org/officeDocument/2006/math">
                    <m:r>
                      <a:rPr>
                        <a:latin typeface="Cambria Math" panose="02040503050406030204" pitchFamily="18" charset="0"/>
                      </a:rPr>
                      <m:t>𝑛</m:t>
                    </m:r>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+1</m:t>
                        </m:r>
                      </m:e>
                    </m:d>
                  </m:oMath>
                </a14:m>
                <a:r>
                  <a:t>, </a:t>
                </a:r>
                <a14:m>
                  <m:oMath xmlns:m="http://schemas.openxmlformats.org/officeDocument/2006/math">
                    <m:r>
                      <a:rPr>
                        <a:latin typeface="Cambria Math" panose="02040503050406030204" pitchFamily="18" charset="0"/>
                      </a:rPr>
                      <m:t>𝛃</m:t>
                    </m:r>
                  </m:oMath>
                </a14:m>
                <a:r>
                  <a:t> is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+1</m:t>
                        </m:r>
                      </m:e>
                    </m:d>
                    <m:r>
                      <a:rPr>
                        <a:latin typeface="Cambria Math" panose="02040503050406030204" pitchFamily="18" charset="0"/>
                      </a:rPr>
                      <m:t>×1</m:t>
                    </m:r>
                  </m:oMath>
                </a14:m>
                <a:r>
                  <a:t>, </a:t>
                </a:r>
                <a14:m>
                  <m:oMath xmlns:m="http://schemas.openxmlformats.org/officeDocument/2006/math">
                    <m:r>
                      <a:rPr>
                        <a:latin typeface="Cambria Math" panose="02040503050406030204" pitchFamily="18" charset="0"/>
                      </a:rPr>
                      <m:t>𝛜</m:t>
                    </m:r>
                  </m:oMath>
                </a14:m>
                <a:r>
                  <a:t> is </a:t>
                </a:r>
                <a14:m>
                  <m:oMath xmlns:m="http://schemas.openxmlformats.org/officeDocument/2006/math">
                    <m:r>
                      <a:rPr>
                        <a:latin typeface="Cambria Math" panose="02040503050406030204" pitchFamily="18" charset="0"/>
                      </a:rPr>
                      <m:t>𝑛</m:t>
                    </m:r>
                    <m:r>
                      <a:rPr>
                        <a:latin typeface="Cambria Math" panose="02040503050406030204" pitchFamily="18" charset="0"/>
                      </a:rPr>
                      <m:t>×1</m:t>
                    </m:r>
                  </m:oMath>
                </a14:m>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b="-13550"/>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a:t>
                </a:r>
                <a:r>
                  <a:rPr b="1" u="sng"/>
                  <a:t>generalised</a:t>
                </a:r>
                <a:r>
                  <a:rPr b="1"/>
                  <a:t> linear model</a:t>
                </a:r>
                <a:r>
                  <a:t> (GLM) relates outcomes variables </a:t>
                </a:r>
                <a14:m>
                  <m:oMath xmlns:m="http://schemas.openxmlformats.org/officeDocument/2006/math">
                    <m:r>
                      <a:rPr>
                        <a:latin typeface="Cambria Math" panose="02040503050406030204" pitchFamily="18" charset="0"/>
                      </a:rPr>
                      <m:t>𝐘</m:t>
                    </m:r>
                  </m:oMath>
                </a14:m>
                <a:r>
                  <a:t> to predictor variables </a:t>
                </a:r>
                <a14:m>
                  <m:oMath xmlns:m="http://schemas.openxmlformats.org/officeDocument/2006/math">
                    <m:r>
                      <a:rPr>
                        <a:latin typeface="Cambria Math" panose="02040503050406030204" pitchFamily="18" charset="0"/>
                      </a:rPr>
                      <m:t>𝐗</m:t>
                    </m:r>
                  </m:oMath>
                </a14:m>
                <a:r>
                  <a:t> via</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𝐗</m:t>
                          </m:r>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𝑔</m:t>
                          </m:r>
                        </m:e>
                        <m:sup>
                          <m:r>
                            <a:rPr>
                              <a:latin typeface="Cambria Math" panose="02040503050406030204" pitchFamily="18" charset="0"/>
                            </a:rPr>
                            <m:t>−1</m:t>
                          </m:r>
                        </m:sup>
                      </m:sSup>
                      <m:d>
                        <m:dPr>
                          <m:ctrlPr>
                            <a:rPr i="1">
                              <a:latin typeface="Cambria Math" panose="02040503050406030204" pitchFamily="18" charset="0"/>
                            </a:rPr>
                          </m:ctrlPr>
                        </m:dPr>
                        <m:e>
                          <m:r>
                            <a:rPr>
                              <a:latin typeface="Cambria Math" panose="02040503050406030204" pitchFamily="18" charset="0"/>
                            </a:rPr>
                            <m:t>𝐗</m:t>
                          </m:r>
                          <m:r>
                            <a:rPr>
                              <a:latin typeface="Cambria Math" panose="02040503050406030204" pitchFamily="18" charset="0"/>
                            </a:rPr>
                            <m:t>𝛃</m:t>
                          </m:r>
                        </m:e>
                      </m:d>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Specifically the GLM consists of 3 things:</a:t>
                </a:r>
              </a:p>
              <a:p>
                <a:pPr lvl="0"/>
                <a14:m>
                  <m:oMath xmlns:m="http://schemas.openxmlformats.org/officeDocument/2006/math">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m:t>
                    </m:r>
                    <m:r>
                      <a:rPr>
                        <a:latin typeface="Cambria Math" panose="02040503050406030204" pitchFamily="18" charset="0"/>
                      </a:rPr>
                      <m:t>𝐹</m:t>
                    </m:r>
                  </m:oMath>
                </a14:m>
                <a:r>
                  <a:t> where </a:t>
                </a:r>
                <a14:m>
                  <m:oMath xmlns:m="http://schemas.openxmlformats.org/officeDocument/2006/math">
                    <m:r>
                      <a:rPr>
                        <a:latin typeface="Cambria Math" panose="02040503050406030204" pitchFamily="18" charset="0"/>
                      </a:rPr>
                      <m:t>𝐹</m:t>
                    </m:r>
                  </m:oMath>
                </a14:m>
                <a:r>
                  <a:t> is an exponential family distribution mith mean </a:t>
                </a:r>
                <a14:m>
                  <m:oMath xmlns:m="http://schemas.openxmlformats.org/officeDocument/2006/math">
                    <m:r>
                      <a:rPr>
                        <a:latin typeface="Cambria Math" panose="02040503050406030204" pitchFamily="18" charset="0"/>
                      </a:rPr>
                      <m:t>𝛍</m:t>
                    </m:r>
                  </m:oMath>
                </a14:m>
                <a:endParaRPr/>
              </a:p>
              <a:p>
                <a:pPr lvl="0"/>
                <a:r>
                  <a:t>a </a:t>
                </a:r>
                <a:r>
                  <a:rPr b="1"/>
                  <a:t>linear predictor</a:t>
                </a:r>
                <a:r>
                  <a:t> </a:t>
                </a:r>
                <a14:m>
                  <m:oMath xmlns:m="http://schemas.openxmlformats.org/officeDocument/2006/math">
                    <m:r>
                      <a:rPr>
                        <a:latin typeface="Cambria Math" panose="02040503050406030204" pitchFamily="18" charset="0"/>
                      </a:rPr>
                      <m:t>𝛈</m:t>
                    </m:r>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𝛃</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2</m:t>
                        </m:r>
                      </m:sub>
                    </m:sSub>
                    <m:r>
                      <a:rPr>
                        <a:latin typeface="Cambria Math" panose="02040503050406030204" pitchFamily="18" charset="0"/>
                      </a:rPr>
                      <m:t>+...</m:t>
                    </m:r>
                  </m:oMath>
                </a14:m>
                <a:endParaRPr/>
              </a:p>
              <a:p>
                <a:pPr lvl="0"/>
                <a:r>
                  <a:t>a </a:t>
                </a:r>
                <a:r>
                  <a:rPr b="1"/>
                  <a:t>link</a:t>
                </a:r>
                <a:r>
                  <a:t> function g(), linking </a:t>
                </a:r>
                <a14:m>
                  <m:oMath xmlns:m="http://schemas.openxmlformats.org/officeDocument/2006/math">
                    <m:r>
                      <a:rPr>
                        <a:latin typeface="Cambria Math" panose="02040503050406030204" pitchFamily="18" charset="0"/>
                      </a:rPr>
                      <m:t>𝛍</m:t>
                    </m:r>
                  </m:oMath>
                </a14:m>
                <a:r>
                  <a:t>, </a:t>
                </a:r>
                <a14:m>
                  <m:oMath xmlns:m="http://schemas.openxmlformats.org/officeDocument/2006/math">
                    <m:r>
                      <a:rPr>
                        <a:latin typeface="Cambria Math" panose="02040503050406030204" pitchFamily="18" charset="0"/>
                      </a:rPr>
                      <m:t>𝜂</m:t>
                    </m:r>
                  </m:oMath>
                </a14:m>
                <a:r>
                  <a:t>: </a:t>
                </a:r>
                <a14:m>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𝛍</m:t>
                        </m:r>
                      </m:e>
                    </m:d>
                    <m:r>
                      <a:rPr>
                        <a:latin typeface="Cambria Math" panose="02040503050406030204" pitchFamily="18" charset="0"/>
                      </a:rPr>
                      <m:t>=</m:t>
                    </m:r>
                    <m:r>
                      <a:rPr>
                        <a:latin typeface="Cambria Math" panose="02040503050406030204" pitchFamily="18" charset="0"/>
                      </a:rPr>
                      <m:t>𝛈</m:t>
                    </m:r>
                  </m:oMath>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 that the above uses matrix notation: </a:t>
                </a:r>
                <a14:m>
                  <m:oMath xmlns:m="http://schemas.openxmlformats.org/officeDocument/2006/math">
                    <m:r>
                      <a:rPr>
                        <a:latin typeface="Cambria Math" panose="02040503050406030204" pitchFamily="18" charset="0"/>
                      </a:rPr>
                      <m:t>𝐘</m:t>
                    </m:r>
                  </m:oMath>
                </a14:m>
                <a:r>
                  <a:t>, </a:t>
                </a:r>
                <a14:m>
                  <m:oMath xmlns:m="http://schemas.openxmlformats.org/officeDocument/2006/math">
                    <m:r>
                      <a:rPr>
                        <a:latin typeface="Cambria Math" panose="02040503050406030204" pitchFamily="18" charset="0"/>
                      </a:rPr>
                      <m:t>𝐗</m:t>
                    </m:r>
                  </m:oMath>
                </a14:m>
                <a:r>
                  <a:t>, </a:t>
                </a:r>
                <a14:m>
                  <m:oMath xmlns:m="http://schemas.openxmlformats.org/officeDocument/2006/math">
                    <m:r>
                      <a:rPr>
                        <a:latin typeface="Cambria Math" panose="02040503050406030204" pitchFamily="18" charset="0"/>
                      </a:rPr>
                      <m:t>𝛃</m:t>
                    </m:r>
                  </m:oMath>
                </a14:m>
                <a:r>
                  <a:t> are all matrices.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An important special case is multiple linear regression:</a:t>
                </a:r>
              </a:p>
              <a:p>
                <a:pPr lvl="0"/>
                <a14:m>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m:t>
                    </m:r>
                    <m:r>
                      <a:rPr>
                        <a:latin typeface="Cambria Math" panose="02040503050406030204" pitchFamily="18" charset="0"/>
                      </a:rPr>
                      <m:t>𝑥</m:t>
                    </m:r>
                  </m:oMath>
                </a14:m>
                <a:endParaRPr/>
              </a:p>
              <a:p>
                <a:pPr lvl="0"/>
                <a14:m>
                  <m:oMath xmlns:m="http://schemas.openxmlformats.org/officeDocument/2006/math">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𝜂</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endParaRPr/>
              </a:p>
              <a:p>
                <a:pPr marL="0" lvl="0" indent="0">
                  <a:buNone/>
                </a:pPr>
                <a:r>
                  <a:t>This can be written as: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𝑝</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𝑝</m:t>
                          </m:r>
                        </m:sub>
                      </m:sSub>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r>
                  <a:t>with </a:t>
                </a:r>
                <a14:m>
                  <m:oMath xmlns:m="http://schemas.openxmlformats.org/officeDocument/2006/math">
                    <m:r>
                      <a:rPr>
                        <a:latin typeface="Cambria Math" panose="02040503050406030204" pitchFamily="18" charset="0"/>
                      </a:rPr>
                      <m:t>𝜖</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endParaRPr/>
              </a:p>
              <a:p>
                <a:pPr marL="0" lvl="0" indent="0">
                  <a:buNone/>
                </a:pPr>
                <a:r>
                  <a:t>A special case of this model: 1 or 2 categorical predictor(s) only (one- or two-way ANOVA; see practical).</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85000" lnSpcReduction="20000"/>
          </a:bodyPr>
          <a:lstStyle/>
          <a:p>
            <a:pPr marL="0" lvl="0" indent="0">
              <a:buNone/>
            </a:pPr>
            <a:r>
              <a:t>Same model we fitted before with </a:t>
            </a:r>
            <a:r>
              <a:rPr>
                <a:latin typeface="Courier"/>
              </a:rPr>
              <a:t>lm()</a:t>
            </a:r>
            <a:r>
              <a:t>:</a:t>
            </a:r>
          </a:p>
          <a:p>
            <a:pPr lvl="0" indent="0">
              <a:buNone/>
            </a:pPr>
            <a:r>
              <a:rPr>
                <a:solidFill>
                  <a:srgbClr val="003B4F"/>
                </a:solidFill>
                <a:latin typeface="Courier"/>
              </a:rPr>
              <a:t>modAlt&lt;-</a:t>
            </a:r>
            <a:r>
              <a:rPr>
                <a:solidFill>
                  <a:srgbClr val="4758AB"/>
                </a:solidFill>
                <a:latin typeface="Courier"/>
              </a:rPr>
              <a:t>glm</a:t>
            </a:r>
            <a:r>
              <a:rPr>
                <a:solidFill>
                  <a:srgbClr val="003B4F"/>
                </a:solidFill>
                <a:latin typeface="Courier"/>
              </a:rPr>
              <a:t>(y</a:t>
            </a:r>
            <a:r>
              <a:rPr>
                <a:solidFill>
                  <a:srgbClr val="5E5E5E"/>
                </a:solidFill>
                <a:latin typeface="Courier"/>
              </a:rPr>
              <a:t>~</a:t>
            </a:r>
            <a:r>
              <a:rPr>
                <a:solidFill>
                  <a:srgbClr val="003B4F"/>
                </a:solidFill>
                <a:latin typeface="Courier"/>
              </a:rPr>
              <a:t>x,</a:t>
            </a:r>
            <a:r>
              <a:rPr>
                <a:solidFill>
                  <a:srgbClr val="657422"/>
                </a:solidFill>
                <a:latin typeface="Courier"/>
              </a:rPr>
              <a:t>data=</a:t>
            </a:r>
            <a:r>
              <a:rPr>
                <a:solidFill>
                  <a:srgbClr val="003B4F"/>
                </a:solidFill>
                <a:latin typeface="Courier"/>
              </a:rPr>
              <a:t>df,</a:t>
            </a:r>
            <a:r>
              <a:rPr>
                <a:solidFill>
                  <a:srgbClr val="657422"/>
                </a:solidFill>
                <a:latin typeface="Courier"/>
              </a:rPr>
              <a:t>family=</a:t>
            </a:r>
            <a:r>
              <a:rPr>
                <a:solidFill>
                  <a:srgbClr val="4758AB"/>
                </a:solidFill>
                <a:latin typeface="Courier"/>
              </a:rPr>
              <a:t>gaussian</a:t>
            </a:r>
            <a:r>
              <a:rPr>
                <a:solidFill>
                  <a:srgbClr val="003B4F"/>
                </a:solidFill>
                <a:latin typeface="Courier"/>
              </a:rPr>
              <a:t>(</a:t>
            </a:r>
            <a:r>
              <a:rPr>
                <a:solidFill>
                  <a:srgbClr val="20794D"/>
                </a:solidFill>
                <a:latin typeface="Courier"/>
              </a:rPr>
              <a:t>"identity"</a:t>
            </a:r>
            <a:r>
              <a:rPr>
                <a:solidFill>
                  <a:srgbClr val="003B4F"/>
                </a:solidFill>
                <a:latin typeface="Courier"/>
              </a:rPr>
              <a:t>))</a:t>
            </a:r>
            <a:br/>
            <a:br/>
            <a:r>
              <a:rPr>
                <a:solidFill>
                  <a:srgbClr val="4758AB"/>
                </a:solidFill>
                <a:latin typeface="Courier"/>
              </a:rPr>
              <a:t>summary</a:t>
            </a:r>
            <a:r>
              <a:rPr>
                <a:solidFill>
                  <a:srgbClr val="003B4F"/>
                </a:solidFill>
                <a:latin typeface="Courier"/>
              </a:rPr>
              <a:t>(modAlt)</a:t>
            </a:r>
            <a:br/>
            <a:r>
              <a:rPr i="1">
                <a:solidFill>
                  <a:srgbClr val="5E5E5E"/>
                </a:solidFill>
                <a:latin typeface="Courier"/>
              </a:rPr>
              <a:t>## </a:t>
            </a:r>
            <a:br/>
            <a:r>
              <a:rPr i="1">
                <a:solidFill>
                  <a:srgbClr val="5E5E5E"/>
                </a:solidFill>
                <a:latin typeface="Courier"/>
              </a:rPr>
              <a:t>## Call:</a:t>
            </a:r>
            <a:br/>
            <a:r>
              <a:rPr i="1">
                <a:solidFill>
                  <a:srgbClr val="5E5E5E"/>
                </a:solidFill>
                <a:latin typeface="Courier"/>
              </a:rPr>
              <a:t>## glm(formula = y ~ x, family = gaussian("identity"), data = df)</a:t>
            </a:r>
            <a:br/>
            <a:r>
              <a:rPr i="1">
                <a:solidFill>
                  <a:srgbClr val="5E5E5E"/>
                </a:solidFill>
                <a:latin typeface="Courier"/>
              </a:rPr>
              <a:t>## </a:t>
            </a:r>
            <a:br/>
            <a:r>
              <a:rPr i="1">
                <a:solidFill>
                  <a:srgbClr val="5E5E5E"/>
                </a:solidFill>
                <a:latin typeface="Courier"/>
              </a:rPr>
              <a:t>## Coefficients:</a:t>
            </a:r>
            <a:br/>
            <a:r>
              <a:rPr i="1">
                <a:solidFill>
                  <a:srgbClr val="5E5E5E"/>
                </a:solidFill>
                <a:latin typeface="Courier"/>
              </a:rPr>
              <a:t>##             Estimate Std. Error t value Pr(&gt;|t|)    </a:t>
            </a:r>
            <a:br/>
            <a:r>
              <a:rPr i="1">
                <a:solidFill>
                  <a:srgbClr val="5E5E5E"/>
                </a:solidFill>
                <a:latin typeface="Courier"/>
              </a:rPr>
              <a:t>## (Intercept)   4.5840     0.3969   11.55 4.72e-11 ***</a:t>
            </a:r>
            <a:br/>
            <a:r>
              <a:rPr i="1">
                <a:solidFill>
                  <a:srgbClr val="5E5E5E"/>
                </a:solidFill>
                <a:latin typeface="Courier"/>
              </a:rPr>
              <a:t>## x             1.4309     0.1292   11.08 1.07e-10 ***</a:t>
            </a:r>
            <a:br/>
            <a:r>
              <a:rPr i="1">
                <a:solidFill>
                  <a:srgbClr val="5E5E5E"/>
                </a:solidFill>
                <a:latin typeface="Courier"/>
              </a:rPr>
              <a:t>## ---</a:t>
            </a:r>
            <a:br/>
            <a:r>
              <a:rPr i="1">
                <a:solidFill>
                  <a:srgbClr val="5E5E5E"/>
                </a:solidFill>
                <a:latin typeface="Courier"/>
              </a:rPr>
              <a:t>## Signif. codes:  0 '***' 0.001 '**' 0.01 '*' 0.05 '.' 0.1 ' ' 1</a:t>
            </a:r>
            <a:br/>
            <a:r>
              <a:rPr i="1">
                <a:solidFill>
                  <a:srgbClr val="5E5E5E"/>
                </a:solidFill>
                <a:latin typeface="Courier"/>
              </a:rPr>
              <a:t>## </a:t>
            </a:r>
            <a:br/>
            <a:r>
              <a:rPr i="1">
                <a:solidFill>
                  <a:srgbClr val="5E5E5E"/>
                </a:solidFill>
                <a:latin typeface="Courier"/>
              </a:rPr>
              <a:t>## (Dispersion parameter for gaussian family taken to be 3.374296)</a:t>
            </a:r>
            <a:br/>
            <a:r>
              <a:rPr i="1">
                <a:solidFill>
                  <a:srgbClr val="5E5E5E"/>
                </a:solidFill>
                <a:latin typeface="Courier"/>
              </a:rPr>
              <a:t>## </a:t>
            </a:r>
            <a:br/>
            <a:r>
              <a:rPr i="1">
                <a:solidFill>
                  <a:srgbClr val="5E5E5E"/>
                </a:solidFill>
                <a:latin typeface="Courier"/>
              </a:rPr>
              <a:t>##     Null deviance: 491.810  on 24  degrees of freedom</a:t>
            </a:r>
            <a:br/>
            <a:r>
              <a:rPr i="1">
                <a:solidFill>
                  <a:srgbClr val="5E5E5E"/>
                </a:solidFill>
                <a:latin typeface="Courier"/>
              </a:rPr>
              <a:t>## Residual deviance:  77.609  on 23  degrees of freedom</a:t>
            </a:r>
            <a:br/>
            <a:r>
              <a:rPr i="1">
                <a:solidFill>
                  <a:srgbClr val="5E5E5E"/>
                </a:solidFill>
                <a:latin typeface="Courier"/>
              </a:rPr>
              <a:t>## AIC: 105.27</a:t>
            </a:r>
            <a:br/>
            <a:r>
              <a:rPr i="1">
                <a:solidFill>
                  <a:srgbClr val="5E5E5E"/>
                </a:solidFill>
                <a:latin typeface="Courier"/>
              </a:rPr>
              <a:t>## </a:t>
            </a:r>
            <a:br/>
            <a:r>
              <a:rPr i="1">
                <a:solidFill>
                  <a:srgbClr val="5E5E5E"/>
                </a:solidFill>
                <a:latin typeface="Courier"/>
              </a:rPr>
              <a:t>## Number of Fisher Scoring iterations: 2</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Other important special cases:</a:t>
                </a:r>
              </a:p>
              <a:p>
                <a:pPr lvl="0"/>
                <a:r>
                  <a:rPr dirty="0"/>
                  <a:t>Logistic regression (binary outcome)</a:t>
                </a:r>
              </a:p>
              <a:p>
                <a:pPr lvl="1"/>
                <a14:m>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m:t>
                    </m:r>
                    <m:r>
                      <m:rPr>
                        <m:sty m:val="p"/>
                      </m:rPr>
                      <a:rPr>
                        <a:latin typeface="Cambria Math" panose="02040503050406030204" pitchFamily="18" charset="0"/>
                      </a:rPr>
                      <m:t>log</m:t>
                    </m:r>
                    <m:d>
                      <m:dPr>
                        <m:ctrlPr>
                          <a:rPr i="1">
                            <a:latin typeface="Cambria Math" panose="02040503050406030204" pitchFamily="18" charset="0"/>
                          </a:rPr>
                        </m:ctrlPr>
                      </m:dPr>
                      <m:e>
                        <m:f>
                          <m:fPr>
                            <m:ctrlPr>
                              <a:rPr i="1">
                                <a:latin typeface="Cambria Math" panose="02040503050406030204" pitchFamily="18" charset="0"/>
                              </a:rPr>
                            </m:ctrlPr>
                          </m:fPr>
                          <m:num>
                            <m:r>
                              <a:rPr>
                                <a:latin typeface="Cambria Math" panose="02040503050406030204" pitchFamily="18" charset="0"/>
                              </a:rPr>
                              <m:t>𝑥</m:t>
                            </m:r>
                          </m:num>
                          <m:den>
                            <m:r>
                              <a:rPr>
                                <a:latin typeface="Cambria Math" panose="02040503050406030204" pitchFamily="18" charset="0"/>
                              </a:rPr>
                              <m:t>1−</m:t>
                            </m:r>
                            <m:r>
                              <a:rPr>
                                <a:latin typeface="Cambria Math" panose="02040503050406030204" pitchFamily="18" charset="0"/>
                              </a:rPr>
                              <m:t>𝑥</m:t>
                            </m:r>
                          </m:den>
                        </m:f>
                      </m:e>
                    </m:d>
                  </m:oMath>
                </a14:m>
                <a:endParaRPr dirty="0"/>
              </a:p>
              <a:p>
                <a:pPr lvl="1"/>
                <a14:m>
                  <m:oMath xmlns:m="http://schemas.openxmlformats.org/officeDocument/2006/math">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m:t>
                    </m:r>
                    <m:r>
                      <a:rPr>
                        <a:latin typeface="Cambria Math" panose="02040503050406030204" pitchFamily="18" charset="0"/>
                      </a:rPr>
                      <m:t>ℬ𝒾𝓃ℴ𝓂𝒾𝒶𝓁</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=1,</m:t>
                        </m:r>
                        <m:r>
                          <a:rPr>
                            <a:latin typeface="Cambria Math" panose="02040503050406030204" pitchFamily="18" charset="0"/>
                          </a:rPr>
                          <m:t>𝑝</m:t>
                        </m:r>
                        <m:r>
                          <a:rPr>
                            <a:latin typeface="Cambria Math" panose="02040503050406030204" pitchFamily="18" charset="0"/>
                          </a:rPr>
                          <m:t>=</m:t>
                        </m:r>
                        <m:r>
                          <a:rPr>
                            <a:latin typeface="Cambria Math" panose="02040503050406030204" pitchFamily="18" charset="0"/>
                          </a:rPr>
                          <m:t>𝜂</m:t>
                        </m:r>
                      </m:e>
                    </m:d>
                    <m:r>
                      <a:rPr>
                        <a:latin typeface="Cambria Math" panose="02040503050406030204" pitchFamily="18" charset="0"/>
                      </a:rPr>
                      <m:t>=</m:t>
                    </m:r>
                    <m:r>
                      <a:rPr>
                        <a:latin typeface="Cambria Math" panose="02040503050406030204" pitchFamily="18" charset="0"/>
                      </a:rPr>
                      <m:t>ℬℯ𝓇𝓃ℴ𝓊𝓁𝓁𝒾</m:t>
                    </m:r>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m:t>
                        </m:r>
                        <m:r>
                          <a:rPr>
                            <a:latin typeface="Cambria Math" panose="02040503050406030204" pitchFamily="18" charset="0"/>
                          </a:rPr>
                          <m:t>𝜂</m:t>
                        </m:r>
                      </m:e>
                    </m:d>
                  </m:oMath>
                </a14:m>
                <a:endParaRPr dirty="0"/>
              </a:p>
              <a:p>
                <a:pPr lvl="0"/>
                <a:r>
                  <a:rPr dirty="0"/>
                  <a:t>Poisson regression (count outcome)</a:t>
                </a:r>
              </a:p>
              <a:p>
                <a:pPr lvl="1"/>
                <a14:m>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m:t>
                    </m:r>
                    <m:r>
                      <m:rPr>
                        <m:sty m:val="p"/>
                      </m:rPr>
                      <a:rPr>
                        <a:latin typeface="Cambria Math" panose="02040503050406030204" pitchFamily="18" charset="0"/>
                      </a:rPr>
                      <m:t>log</m:t>
                    </m:r>
                    <m:d>
                      <m:dPr>
                        <m:ctrlPr>
                          <a:rPr i="1">
                            <a:latin typeface="Cambria Math" panose="02040503050406030204" pitchFamily="18" charset="0"/>
                          </a:rPr>
                        </m:ctrlPr>
                      </m:dPr>
                      <m:e>
                        <m:r>
                          <a:rPr>
                            <a:latin typeface="Cambria Math" panose="02040503050406030204" pitchFamily="18" charset="0"/>
                          </a:rPr>
                          <m:t>𝑥</m:t>
                        </m:r>
                      </m:e>
                    </m:d>
                  </m:oMath>
                </a14:m>
                <a:endParaRPr dirty="0"/>
              </a:p>
              <a:p>
                <a:pPr lvl="1"/>
                <a14:m>
                  <m:oMath xmlns:m="http://schemas.openxmlformats.org/officeDocument/2006/math">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m:t>
                    </m:r>
                    <m:r>
                      <a:rPr>
                        <a:latin typeface="Cambria Math" panose="02040503050406030204" pitchFamily="18" charset="0"/>
                      </a:rPr>
                      <m:t>𝒫ℴ𝒾𝓈𝓈ℴ𝓃</m:t>
                    </m:r>
                    <m:d>
                      <m:dPr>
                        <m:ctrlPr>
                          <a:rPr i="1">
                            <a:latin typeface="Cambria Math" panose="02040503050406030204" pitchFamily="18" charset="0"/>
                          </a:rPr>
                        </m:ctrlPr>
                      </m:dPr>
                      <m:e>
                        <m:r>
                          <a:rPr>
                            <a:latin typeface="Cambria Math" panose="02040503050406030204" pitchFamily="18" charset="0"/>
                          </a:rPr>
                          <m:t>𝜆</m:t>
                        </m:r>
                        <m:r>
                          <a:rPr>
                            <a:latin typeface="Cambria Math" panose="02040503050406030204" pitchFamily="18" charset="0"/>
                          </a:rPr>
                          <m:t>=</m:t>
                        </m:r>
                        <m:r>
                          <a:rPr>
                            <a:latin typeface="Cambria Math" panose="02040503050406030204" pitchFamily="18" charset="0"/>
                          </a:rPr>
                          <m:t>𝜂</m:t>
                        </m:r>
                      </m:e>
                    </m:d>
                  </m:oMath>
                </a14:m>
                <a:endParaRPr dirty="0"/>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Suppose we now observe data </a:t>
                </a:r>
                <a14:m>
                  <m:oMath xmlns:m="http://schemas.openxmlformats.org/officeDocument/2006/math">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𝐲</m:t>
                    </m:r>
                    <m:r>
                      <a:rPr>
                        <a:latin typeface="Cambria Math" panose="02040503050406030204" pitchFamily="18" charset="0"/>
                      </a:rPr>
                      <m:t>,</m:t>
                    </m:r>
                    <m:r>
                      <a:rPr>
                        <a:latin typeface="Cambria Math" panose="02040503050406030204" pitchFamily="18" charset="0"/>
                      </a:rPr>
                      <m:t>𝐱</m:t>
                    </m:r>
                    <m:r>
                      <a:rPr>
                        <a:latin typeface="Cambria Math" panose="02040503050406030204" pitchFamily="18" charset="0"/>
                      </a:rPr>
                      <m:t>}</m:t>
                    </m:r>
                  </m:oMath>
                </a14:m>
                <a:r>
                  <a:t> consisting of </a:t>
                </a:r>
                <a14:m>
                  <m:oMath xmlns:m="http://schemas.openxmlformats.org/officeDocument/2006/math">
                    <m:r>
                      <a:rPr>
                        <a:latin typeface="Cambria Math" panose="02040503050406030204" pitchFamily="18" charset="0"/>
                      </a:rPr>
                      <m:t>𝑛</m:t>
                    </m:r>
                  </m:oMath>
                </a14:m>
                <a:r>
                  <a:t> observations for 1 response and </a:t>
                </a:r>
                <a14:m>
                  <m:oMath xmlns:m="http://schemas.openxmlformats.org/officeDocument/2006/math">
                    <m:r>
                      <a:rPr>
                        <a:latin typeface="Cambria Math" panose="02040503050406030204" pitchFamily="18" charset="0"/>
                      </a:rPr>
                      <m:t>𝑝</m:t>
                    </m:r>
                  </m:oMath>
                </a14:m>
                <a:r>
                  <a:t> predictors. We can compute the probability density of observing these data:</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𝐿</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𝛉</m:t>
                          </m:r>
                        </m:e>
                      </m:d>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r>
                            <a:rPr>
                              <a:latin typeface="Cambria Math" panose="02040503050406030204" pitchFamily="18" charset="0"/>
                            </a:rPr>
                            <m:t>𝑓</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𝑝</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𝑖𝑝</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𝜎</m:t>
                              </m:r>
                            </m:e>
                            <m:sub>
                              <m:r>
                                <a:rPr>
                                  <a:latin typeface="Cambria Math" panose="02040503050406030204" pitchFamily="18" charset="0"/>
                                </a:rPr>
                                <m:t>𝑖</m:t>
                              </m:r>
                            </m:sub>
                          </m:sSub>
                        </m:e>
                      </m:d>
                    </m:oMath>
                  </m:oMathPara>
                </a14:m>
                <a:endParaRPr/>
              </a:p>
              <a:p>
                <a:pPr marL="0" lvl="0" indent="0">
                  <a:buNone/>
                </a:pPr>
                <a:r>
                  <a:t>where </a:t>
                </a:r>
                <a14:m>
                  <m:oMath xmlns:m="http://schemas.openxmlformats.org/officeDocument/2006/math">
                    <m:r>
                      <a:rPr>
                        <a:latin typeface="Cambria Math" panose="02040503050406030204" pitchFamily="18" charset="0"/>
                      </a:rPr>
                      <m:t>𝛉</m:t>
                    </m:r>
                    <m:r>
                      <a:rPr>
                        <a:latin typeface="Cambria Math" panose="02040503050406030204" pitchFamily="18" charset="0"/>
                      </a:rPr>
                      <m:t>=</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𝑘</m:t>
                            </m:r>
                          </m:sub>
                        </m:sSub>
                        <m:r>
                          <a:rPr>
                            <a:latin typeface="Cambria Math" panose="02040503050406030204" pitchFamily="18" charset="0"/>
                          </a:rPr>
                          <m:t>,</m:t>
                        </m:r>
                        <m:r>
                          <a:rPr>
                            <a:latin typeface="Cambria Math" panose="02040503050406030204" pitchFamily="18" charset="0"/>
                          </a:rPr>
                          <m:t>𝜎</m:t>
                        </m:r>
                      </m:e>
                    </m:d>
                  </m:oMath>
                </a14:m>
                <a:r>
                  <a:t>, and </a:t>
                </a:r>
                <a14:m>
                  <m:oMath xmlns:m="http://schemas.openxmlformats.org/officeDocument/2006/math">
                    <m:r>
                      <a:rPr>
                        <a:latin typeface="Cambria Math" panose="02040503050406030204" pitchFamily="18" charset="0"/>
                      </a:rPr>
                      <m:t>𝑓</m:t>
                    </m:r>
                    <m:d>
                      <m:dPr>
                        <m:ctrlPr>
                          <a:rPr i="1">
                            <a:latin typeface="Cambria Math" panose="02040503050406030204" pitchFamily="18" charset="0"/>
                          </a:rPr>
                        </m:ctrlPr>
                      </m:dPr>
                      <m:e>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r>
                          <a:rPr>
                            <a:latin typeface="Cambria Math" panose="02040503050406030204" pitchFamily="18" charset="0"/>
                          </a:rPr>
                          <m:t>𝜎</m:t>
                        </m:r>
                      </m:e>
                    </m:d>
                  </m:oMath>
                </a14:m>
                <a:r>
                  <a:t> is the pdf of the normal distribution with mean </a:t>
                </a:r>
                <a14:m>
                  <m:oMath xmlns:m="http://schemas.openxmlformats.org/officeDocument/2006/math">
                    <m:r>
                      <a:rPr>
                        <a:latin typeface="Cambria Math" panose="02040503050406030204" pitchFamily="18" charset="0"/>
                      </a:rPr>
                      <m:t>𝜇</m:t>
                    </m:r>
                  </m:oMath>
                </a14:m>
                <a:r>
                  <a:t> and variance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oMath>
                </a14:m>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parameter values </a:t>
                </a: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𝑝</m:t>
                        </m:r>
                      </m:sub>
                    </m:sSub>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𝜎</m:t>
                        </m:r>
                      </m:e>
                    </m:acc>
                  </m:oMath>
                </a14:m>
                <a:r>
                  <a:t> that maximise the likelihood </a:t>
                </a:r>
                <a14:m>
                  <m:oMath xmlns:m="http://schemas.openxmlformats.org/officeDocument/2006/math">
                    <m:r>
                      <a:rPr>
                        <a:latin typeface="Cambria Math" panose="02040503050406030204" pitchFamily="18" charset="0"/>
                      </a:rPr>
                      <m:t>𝐿</m:t>
                    </m:r>
                    <m:d>
                      <m:dPr>
                        <m:ctrlPr>
                          <a:rPr i="1">
                            <a:latin typeface="Cambria Math" panose="02040503050406030204" pitchFamily="18" charset="0"/>
                          </a:rPr>
                        </m:ctrlPr>
                      </m:dPr>
                      <m:e>
                        <m:r>
                          <a:rPr>
                            <a:latin typeface="Cambria Math" panose="02040503050406030204" pitchFamily="18" charset="0"/>
                          </a:rPr>
                          <m:t>𝐷</m:t>
                        </m:r>
                        <m:r>
                          <a:rPr>
                            <a:latin typeface="Cambria Math" panose="02040503050406030204" pitchFamily="18" charset="0"/>
                          </a:rPr>
                          <m:t>|</m:t>
                        </m:r>
                        <m:r>
                          <a:rPr>
                            <a:latin typeface="Cambria Math" panose="02040503050406030204" pitchFamily="18" charset="0"/>
                          </a:rPr>
                          <m:t>𝛉</m:t>
                        </m:r>
                      </m:e>
                    </m:d>
                  </m:oMath>
                </a14:m>
                <a:r>
                  <a:t> are known as the </a:t>
                </a:r>
                <a:r>
                  <a:rPr b="1"/>
                  <a:t>maximum likelihood estimates</a:t>
                </a:r>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0298"/>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We noted already previously that for the multiple linear regression case, the ML estimates are equal to the LS estimates.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observed data </a:t>
                </a:r>
                <a14:m>
                  <m:oMath xmlns:m="http://schemas.openxmlformats.org/officeDocument/2006/math">
                    <m:r>
                      <a:rPr>
                        <a:latin typeface="Cambria Math" panose="02040503050406030204" pitchFamily="18" charset="0"/>
                      </a:rPr>
                      <m:t>𝐲</m:t>
                    </m:r>
                  </m:oMath>
                </a14:m>
                <a:r>
                  <a:t> and </a:t>
                </a:r>
                <a14:m>
                  <m:oMath xmlns:m="http://schemas.openxmlformats.org/officeDocument/2006/math">
                    <m:r>
                      <a:rPr>
                        <a:latin typeface="Cambria Math" panose="02040503050406030204" pitchFamily="18" charset="0"/>
                      </a:rPr>
                      <m:t>𝐱</m:t>
                    </m:r>
                  </m:oMath>
                </a14:m>
                <a:r>
                  <a:t>, the ML / LS estimates are given by</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𝛃</m:t>
                          </m:r>
                        </m:e>
                      </m:acc>
                      <m:r>
                        <a:rPr>
                          <a:latin typeface="Cambria Math" panose="02040503050406030204" pitchFamily="18" charset="0"/>
                        </a:rPr>
                        <m:t>=</m:t>
                      </m:r>
                      <m:sSup>
                        <m:sSupPr>
                          <m:ctrlPr>
                            <a:rPr i="1">
                              <a:latin typeface="Cambria Math" panose="02040503050406030204" pitchFamily="18" charset="0"/>
                            </a:rPr>
                          </m:ctrlPr>
                        </m:sSupPr>
                        <m:e>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𝐱</m:t>
                                  </m:r>
                                </m:e>
                                <m:sup>
                                  <m:r>
                                    <a:rPr>
                                      <a:latin typeface="Cambria Math" panose="02040503050406030204" pitchFamily="18" charset="0"/>
                                    </a:rPr>
                                    <m:t>𝑇</m:t>
                                  </m:r>
                                </m:sup>
                              </m:sSup>
                              <m:r>
                                <a:rPr>
                                  <a:latin typeface="Cambria Math" panose="02040503050406030204" pitchFamily="18" charset="0"/>
                                </a:rPr>
                                <m:t>𝐱</m:t>
                              </m:r>
                            </m:e>
                          </m:d>
                        </m:e>
                        <m:sup>
                          <m:r>
                            <a:rPr>
                              <a:latin typeface="Cambria Math" panose="02040503050406030204" pitchFamily="18" charset="0"/>
                            </a:rPr>
                            <m:t>−1</m:t>
                          </m:r>
                        </m:sup>
                      </m:sSup>
                      <m:sSup>
                        <m:sSupPr>
                          <m:ctrlPr>
                            <a:rPr i="1">
                              <a:latin typeface="Cambria Math" panose="02040503050406030204" pitchFamily="18" charset="0"/>
                            </a:rPr>
                          </m:ctrlPr>
                        </m:sSupPr>
                        <m:e>
                          <m:r>
                            <a:rPr>
                              <a:latin typeface="Cambria Math" panose="02040503050406030204" pitchFamily="18" charset="0"/>
                            </a:rPr>
                            <m:t>𝐱</m:t>
                          </m:r>
                        </m:e>
                        <m:sup>
                          <m:r>
                            <a:rPr>
                              <a:latin typeface="Cambria Math" panose="02040503050406030204" pitchFamily="18" charset="0"/>
                            </a:rPr>
                            <m:t>𝑇</m:t>
                          </m:r>
                        </m:sup>
                      </m:sSup>
                      <m:r>
                        <a:rPr>
                          <a:latin typeface="Cambria Math" panose="02040503050406030204" pitchFamily="18" charset="0"/>
                        </a:rPr>
                        <m:t>𝐲</m:t>
                      </m:r>
                    </m:oMath>
                  </m:oMathPara>
                </a14:m>
                <a:endParaRPr/>
              </a:p>
              <a:p>
                <a:pPr marL="0" lvl="0" indent="0">
                  <a:buNone/>
                </a:pPr>
                <a14:m>
                  <m:oMathPara xmlns:m="http://schemas.openxmlformats.org/officeDocument/2006/math">
                    <m:oMathParaPr>
                      <m:jc m:val="center"/>
                    </m:oMathParaPr>
                    <m:oMath xmlns:m="http://schemas.openxmlformats.org/officeDocument/2006/math">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𝜎</m:t>
                              </m:r>
                            </m:e>
                          </m:acc>
                        </m:e>
                        <m:sup>
                          <m:r>
                            <a:rPr>
                              <a:latin typeface="Cambria Math" panose="02040503050406030204" pitchFamily="18" charset="0"/>
                            </a:rPr>
                            <m:t>2</m:t>
                          </m:r>
                        </m:sup>
                      </m:sSup>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𝑛</m:t>
                          </m:r>
                        </m:den>
                      </m:f>
                      <m:sSup>
                        <m:sSupPr>
                          <m:ctrlPr>
                            <a:rPr i="1">
                              <a:latin typeface="Cambria Math" panose="02040503050406030204" pitchFamily="18" charset="0"/>
                            </a:rPr>
                          </m:ctrlPr>
                        </m:sSupPr>
                        <m:e>
                          <m:d>
                            <m:dPr>
                              <m:begChr m:val="|"/>
                              <m:endChr m:val="|"/>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r>
                                <a:rPr>
                                  <a:latin typeface="Cambria Math" panose="02040503050406030204" pitchFamily="18" charset="0"/>
                                </a:rPr>
                                <m:t>𝐱</m:t>
                              </m:r>
                              <m:acc>
                                <m:accPr>
                                  <m:chr m:val="̂"/>
                                  <m:ctrlPr>
                                    <a:rPr i="1">
                                      <a:latin typeface="Cambria Math" panose="02040503050406030204" pitchFamily="18" charset="0"/>
                                    </a:rPr>
                                  </m:ctrlPr>
                                </m:accPr>
                                <m:e>
                                  <m:r>
                                    <a:rPr>
                                      <a:latin typeface="Cambria Math" panose="02040503050406030204" pitchFamily="18" charset="0"/>
                                    </a:rPr>
                                    <m:t>𝛃</m:t>
                                  </m:r>
                                </m:e>
                              </m:acc>
                            </m:e>
                          </m:d>
                        </m:e>
                        <m:sup>
                          <m:r>
                            <a:rPr>
                              <a:latin typeface="Cambria Math" panose="02040503050406030204" pitchFamily="18" charset="0"/>
                            </a:rPr>
                            <m:t>2</m:t>
                          </m:r>
                        </m:sup>
                      </m:sSup>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above expressions are for the general linear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 practice, for the generalised linear model with no identity link function and/or non-Gaussian errors, parameter estimates are found by using an </a:t>
                </a:r>
                <a:r>
                  <a:rPr b="1"/>
                  <a:t>iteratively weighted least squares</a:t>
                </a:r>
                <a:r>
                  <a:t> (IWLS) algorithm.</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8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Learning outcomes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457200" lvl="0" indent="-457200">
              <a:buAutoNum type="arabicPeriod"/>
            </a:pPr>
            <a:r>
              <a:rPr b="1"/>
              <a:t>EXPLAIN GLMs</a:t>
            </a:r>
            <a:r>
              <a:t>: able to explain what a GLM is.</a:t>
            </a:r>
          </a:p>
          <a:p>
            <a:pPr marL="457200" lvl="0" indent="-457200">
              <a:buAutoNum type="arabicPeriod"/>
            </a:pPr>
            <a:r>
              <a:rPr b="1"/>
              <a:t>UNDERSTAND THE USE OF GLMs</a:t>
            </a:r>
            <a:r>
              <a:t>: able to explain what a GLM is being used for.</a:t>
            </a:r>
          </a:p>
          <a:p>
            <a:pPr marL="457200" lvl="0" indent="-457200">
              <a:buAutoNum type="arabicPeriod"/>
            </a:pPr>
            <a:r>
              <a:rPr b="1"/>
              <a:t>KNOW WHEN AND HOW TO USE A GLM</a:t>
            </a:r>
            <a:r>
              <a:t>: able to recognise when and how to use a GLM.</a:t>
            </a:r>
          </a:p>
          <a:p>
            <a:pPr marL="457200" lvl="0" indent="-457200">
              <a:buAutoNum type="arabicPeriod"/>
            </a:pPr>
            <a:r>
              <a:rPr b="1"/>
              <a:t>FIT GLMs</a:t>
            </a:r>
            <a:r>
              <a:t>: able to fit a GLM to real-world data.</a:t>
            </a:r>
          </a:p>
          <a:p>
            <a:pPr marL="457200" lvl="0" indent="-457200">
              <a:buAutoNum type="arabicPeriod"/>
            </a:pPr>
            <a:r>
              <a:rPr b="1"/>
              <a:t>EXPLAIN VARIABLE AND FUNCTIONAL FORM SELECTION</a:t>
            </a:r>
            <a:r>
              <a:t>: able to list and explain the different ways to select variables and their functional forms and discuss their limitations.</a:t>
            </a:r>
          </a:p>
          <a:p>
            <a:pPr marL="457200" lvl="0" indent="-457200">
              <a:buAutoNum type="arabicPeriod"/>
            </a:pPr>
            <a:r>
              <a:rPr b="1"/>
              <a:t>DIAGNOSE FITTED GLMs</a:t>
            </a:r>
            <a:r>
              <a:t>: able to diagnose issues with a fitted GLM and able to fit a more appropriate model if needed.</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Generalised linear model</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Recap:</a:t>
            </a:r>
          </a:p>
          <a:p>
            <a:pPr lvl="0"/>
            <a:r>
              <a:rPr dirty="0"/>
              <a:t>Independent observations, true relation between response and predictor(s) is linear: </a:t>
            </a:r>
            <a:r>
              <a:rPr b="1" dirty="0"/>
              <a:t>linear regression</a:t>
            </a:r>
            <a:r>
              <a:rPr dirty="0"/>
              <a:t>.</a:t>
            </a:r>
          </a:p>
          <a:p>
            <a:pPr lvl="0"/>
            <a:r>
              <a:rPr dirty="0"/>
              <a:t>Normal distribution of errors / residuals, continuous &amp; categorical predictors, linear predictor is linear in parameters (not necessarily in the predictors): </a:t>
            </a:r>
            <a:r>
              <a:rPr b="1" dirty="0"/>
              <a:t>general linear model</a:t>
            </a:r>
            <a:r>
              <a:rPr dirty="0"/>
              <a:t>.</a:t>
            </a:r>
          </a:p>
          <a:p>
            <a:pPr lvl="0"/>
            <a:r>
              <a:rPr dirty="0"/>
              <a:t>Link function, exponential-family distribution for errors / residuals: </a:t>
            </a:r>
            <a:r>
              <a:rPr b="1" dirty="0" err="1"/>
              <a:t>generalised</a:t>
            </a:r>
            <a:r>
              <a:rPr b="1" dirty="0"/>
              <a:t> linear model (GLM)</a:t>
            </a:r>
            <a:r>
              <a:rPr dirty="0"/>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Statistical inference for GLMs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Inference for GLMs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Quite often, we want to do </a:t>
                </a:r>
                <a:r>
                  <a:rPr i="1"/>
                  <a:t>statistical inference</a:t>
                </a:r>
                <a:r>
                  <a:t>: we can use statistical theory and the estimated regression coefficients to make statements about the data and hence the processes that gave rise to them.</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instance we may want to check whether any of the predictor variables does indeed predict the response variable. That is, we want to test whether all or a subset of coefficients are zero.</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96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Inference for GLMs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Let’s first consider the general linear model case (i.e. identity link, Gaussian errors):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𝛃</m:t>
                      </m:r>
                      <m:r>
                        <a:rPr>
                          <a:latin typeface="Cambria Math" panose="02040503050406030204" pitchFamily="18" charset="0"/>
                        </a:rPr>
                        <m:t>+</m:t>
                      </m:r>
                      <m:r>
                        <a:rPr>
                          <a:latin typeface="Cambria Math" panose="02040503050406030204" pitchFamily="18" charset="0"/>
                        </a:rPr>
                        <m:t>𝛜</m:t>
                      </m:r>
                    </m:oMath>
                  </m:oMathPara>
                </a14:m>
                <a:endParaRPr/>
              </a:p>
              <a:p>
                <a:pPr marL="0" lvl="0" indent="0">
                  <a:buNone/>
                </a:pPr>
                <a:r>
                  <a:t>where </a:t>
                </a:r>
                <a14:m>
                  <m:oMath xmlns:m="http://schemas.openxmlformats.org/officeDocument/2006/math">
                    <m:r>
                      <a:rPr>
                        <a:latin typeface="Cambria Math" panose="02040503050406030204" pitchFamily="18" charset="0"/>
                      </a:rPr>
                      <m:t>𝛜</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𝟎</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r>
                          <a:rPr>
                            <a:latin typeface="Cambria Math" panose="02040503050406030204" pitchFamily="18" charset="0"/>
                          </a:rPr>
                          <m:t>𝐈</m:t>
                        </m:r>
                      </m:e>
                    </m:d>
                  </m:oMath>
                </a14:m>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may want to test whether a subset of the parameters </a:t>
                </a:r>
                <a14:m>
                  <m:oMath xmlns:m="http://schemas.openxmlformats.org/officeDocument/2006/math">
                    <m:r>
                      <a:rPr>
                        <a:latin typeface="Cambria Math" panose="02040503050406030204" pitchFamily="18" charset="0"/>
                      </a:rPr>
                      <m:t>𝛃</m:t>
                    </m:r>
                  </m:oMath>
                </a14:m>
                <a:r>
                  <a:t> are all zero. We can arrange our vector of parameters </a:t>
                </a:r>
                <a14:m>
                  <m:oMath xmlns:m="http://schemas.openxmlformats.org/officeDocument/2006/math">
                    <m:r>
                      <a:rPr>
                        <a:latin typeface="Cambria Math" panose="02040503050406030204" pitchFamily="18" charset="0"/>
                      </a:rPr>
                      <m:t>𝛃</m:t>
                    </m:r>
                  </m:oMath>
                </a14:m>
                <a:r>
                  <a:t> so that it is the bottom </a:t>
                </a:r>
                <a14:m>
                  <m:oMath xmlns:m="http://schemas.openxmlformats.org/officeDocument/2006/math">
                    <m:r>
                      <a:rPr>
                        <a:latin typeface="Cambria Math" panose="02040503050406030204" pitchFamily="18" charset="0"/>
                      </a:rPr>
                      <m:t>𝑞</m:t>
                    </m:r>
                  </m:oMath>
                </a14:m>
                <a:r>
                  <a:t> of the </a:t>
                </a:r>
                <a14:m>
                  <m:oMath xmlns:m="http://schemas.openxmlformats.org/officeDocument/2006/math">
                    <m:r>
                      <a:rPr>
                        <a:latin typeface="Cambria Math" panose="02040503050406030204" pitchFamily="18" charset="0"/>
                      </a:rPr>
                      <m:t>𝑝</m:t>
                    </m:r>
                    <m:r>
                      <a:rPr>
                        <a:latin typeface="Cambria Math" panose="02040503050406030204" pitchFamily="18" charset="0"/>
                      </a:rPr>
                      <m:t>+1</m:t>
                    </m:r>
                  </m:oMath>
                </a14:m>
                <a:r>
                  <a:t> coefficients that we want to test.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𝛃</m:t>
                      </m:r>
                      <m:r>
                        <a:rPr>
                          <a:latin typeface="Cambria Math" panose="02040503050406030204" pitchFamily="18" charset="0"/>
                        </a:rPr>
                        <m:t>=</m:t>
                      </m:r>
                      <m:d>
                        <m:dPr>
                          <m:ctrlPr>
                            <a:rPr i="1">
                              <a:latin typeface="Cambria Math" panose="02040503050406030204" pitchFamily="18" charset="0"/>
                            </a:rPr>
                          </m:ctrlPr>
                        </m:dPr>
                        <m:e>
                          <m:f>
                            <m:fPr>
                              <m:type m:val="noBa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𝛃</m:t>
                                  </m:r>
                                </m:e>
                                <m:sub>
                                  <m:r>
                                    <a:rPr>
                                      <a:latin typeface="Cambria Math" panose="02040503050406030204" pitchFamily="18" charset="0"/>
                                    </a:rPr>
                                    <m:t>1</m:t>
                                  </m:r>
                                </m:sub>
                              </m:sSub>
                            </m:num>
                            <m:den>
                              <m:sSub>
                                <m:sSubPr>
                                  <m:ctrlPr>
                                    <a:rPr i="1">
                                      <a:latin typeface="Cambria Math" panose="02040503050406030204" pitchFamily="18" charset="0"/>
                                    </a:rPr>
                                  </m:ctrlPr>
                                </m:sSubPr>
                                <m:e>
                                  <m:r>
                                    <a:rPr>
                                      <a:latin typeface="Cambria Math" panose="02040503050406030204" pitchFamily="18" charset="0"/>
                                    </a:rPr>
                                    <m:t>𝛃</m:t>
                                  </m:r>
                                </m:e>
                                <m:sub>
                                  <m:r>
                                    <a:rPr>
                                      <a:latin typeface="Cambria Math" panose="02040503050406030204" pitchFamily="18" charset="0"/>
                                    </a:rPr>
                                    <m:t>2</m:t>
                                  </m:r>
                                </m:sub>
                              </m:sSub>
                            </m:den>
                          </m:f>
                        </m:e>
                      </m:d>
                    </m:oMath>
                  </m:oMathPara>
                </a14:m>
                <a:endParaRPr/>
              </a:p>
              <a:p>
                <a:pPr marL="0" lvl="0" indent="0">
                  <a:buNone/>
                </a:pPr>
                <a:r>
                  <a:t>where </a:t>
                </a:r>
                <a14:m>
                  <m:oMath xmlns:m="http://schemas.openxmlformats.org/officeDocument/2006/math">
                    <m:r>
                      <a:rPr>
                        <a:latin typeface="Cambria Math" panose="02040503050406030204" pitchFamily="18" charset="0"/>
                      </a:rPr>
                      <m:t>𝛃</m:t>
                    </m:r>
                  </m:oMath>
                </a14:m>
                <a:r>
                  <a:t> is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+1</m:t>
                        </m:r>
                      </m:e>
                    </m:d>
                    <m:r>
                      <a:rPr>
                        <a:latin typeface="Cambria Math" panose="02040503050406030204" pitchFamily="18" charset="0"/>
                      </a:rPr>
                      <m:t>×1</m:t>
                    </m:r>
                  </m:oMath>
                </a14:m>
                <a:r>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𝛃</m:t>
                        </m:r>
                      </m:e>
                      <m:sub>
                        <m:r>
                          <a:rPr>
                            <a:latin typeface="Cambria Math" panose="02040503050406030204" pitchFamily="18" charset="0"/>
                          </a:rPr>
                          <m:t>1</m:t>
                        </m:r>
                      </m:sub>
                    </m:sSub>
                  </m:oMath>
                </a14:m>
                <a:r>
                  <a:t> is </a:t>
                </a:r>
                <a14:m>
                  <m:oMath xmlns:m="http://schemas.openxmlformats.org/officeDocument/2006/math">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m:t>
                        </m:r>
                        <m:r>
                          <a:rPr>
                            <a:latin typeface="Cambria Math" panose="02040503050406030204" pitchFamily="18" charset="0"/>
                          </a:rPr>
                          <m:t>𝑞</m:t>
                        </m:r>
                        <m:r>
                          <a:rPr>
                            <a:latin typeface="Cambria Math" panose="02040503050406030204" pitchFamily="18" charset="0"/>
                          </a:rPr>
                          <m:t>+1</m:t>
                        </m:r>
                      </m:e>
                    </m:d>
                    <m:r>
                      <a:rPr>
                        <a:latin typeface="Cambria Math" panose="02040503050406030204" pitchFamily="18" charset="0"/>
                      </a:rPr>
                      <m:t>×1</m:t>
                    </m:r>
                  </m:oMath>
                </a14:m>
                <a:r>
                  <a:t> and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𝛃</m:t>
                        </m:r>
                      </m:e>
                      <m:sub>
                        <m:r>
                          <a:rPr>
                            <a:latin typeface="Cambria Math" panose="02040503050406030204" pitchFamily="18" charset="0"/>
                          </a:rPr>
                          <m:t>2</m:t>
                        </m:r>
                      </m:sub>
                    </m:sSub>
                  </m:oMath>
                </a14:m>
                <a:r>
                  <a:t> is </a:t>
                </a:r>
                <a14:m>
                  <m:oMath xmlns:m="http://schemas.openxmlformats.org/officeDocument/2006/math">
                    <m:r>
                      <a:rPr>
                        <a:latin typeface="Cambria Math" panose="02040503050406030204" pitchFamily="18" charset="0"/>
                      </a:rPr>
                      <m:t>𝑞</m:t>
                    </m:r>
                    <m:r>
                      <a:rPr>
                        <a:latin typeface="Cambria Math" panose="02040503050406030204" pitchFamily="18" charset="0"/>
                      </a:rPr>
                      <m:t>×1</m:t>
                    </m:r>
                  </m:oMath>
                </a14:m>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Inference for GLMs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The F-test</a:t>
                </a:r>
              </a:p>
              <a:p>
                <a:pPr marL="0" lvl="0" indent="0">
                  <a:buNone/>
                </a:pPr>
                <a:r>
                  <a:t>Using this notation, we can then formulate our null and alternative hypotheses: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𝑝</m:t>
                          </m:r>
                          <m:r>
                            <a:rPr>
                              <a:latin typeface="Cambria Math" panose="02040503050406030204" pitchFamily="18" charset="0"/>
                            </a:rPr>
                            <m:t>−</m:t>
                          </m:r>
                          <m:r>
                            <a:rPr>
                              <a:latin typeface="Cambria Math" panose="02040503050406030204" pitchFamily="18" charset="0"/>
                            </a:rPr>
                            <m:t>𝑞</m:t>
                          </m:r>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𝑝</m:t>
                          </m:r>
                          <m:r>
                            <a:rPr>
                              <a:latin typeface="Cambria Math" panose="02040503050406030204" pitchFamily="18" charset="0"/>
                            </a:rPr>
                            <m:t>−</m:t>
                          </m:r>
                          <m:r>
                            <a:rPr>
                              <a:latin typeface="Cambria Math" panose="02040503050406030204" pitchFamily="18" charset="0"/>
                            </a:rPr>
                            <m:t>𝑞</m:t>
                          </m:r>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𝑝</m:t>
                          </m:r>
                        </m:sub>
                      </m:sSub>
                      <m:r>
                        <a:rPr>
                          <a:latin typeface="Cambria Math" panose="02040503050406030204" pitchFamily="18" charset="0"/>
                        </a:rPr>
                        <m:t>=0</m:t>
                      </m:r>
                    </m:oMath>
                  </m:oMathPara>
                </a14:m>
                <a:endParaRPr/>
              </a:p>
              <a:p>
                <a:pPr marL="0" lvl="0" indent="0">
                  <a:buNone/>
                </a:pPr>
                <a14:m>
                  <m:oMathPara xmlns:m="http://schemas.openxmlformats.org/officeDocument/2006/math">
                    <m:oMathParaPr>
                      <m:jc m:val="centerGroup"/>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1</m:t>
                          </m:r>
                        </m:sub>
                      </m:sSub>
                      <m:r>
                        <a:rPr>
                          <a:latin typeface="Cambria Math" panose="02040503050406030204" pitchFamily="18" charset="0"/>
                        </a:rPr>
                        <m:t>:</m:t>
                      </m:r>
                      <m:r>
                        <m:rPr>
                          <m:nor/>
                        </m:rPr>
                        <a:rPr/>
                        <m:t> </m:t>
                      </m:r>
                      <m:r>
                        <m:rPr>
                          <m:nor/>
                        </m:rPr>
                        <a:rPr/>
                        <m:t>at</m:t>
                      </m:r>
                      <m:r>
                        <m:rPr>
                          <m:nor/>
                        </m:rPr>
                        <a:rPr/>
                        <m:t> </m:t>
                      </m:r>
                      <m:r>
                        <m:rPr>
                          <m:nor/>
                        </m:rPr>
                        <a:rPr/>
                        <m:t>least</m:t>
                      </m:r>
                      <m:r>
                        <m:rPr>
                          <m:nor/>
                        </m:rPr>
                        <a:rPr/>
                        <m:t> </m:t>
                      </m:r>
                      <m:r>
                        <m:rPr>
                          <m:nor/>
                        </m:rPr>
                        <a:rPr/>
                        <m:t>one</m:t>
                      </m:r>
                      <m:r>
                        <m:rPr>
                          <m:nor/>
                        </m:rPr>
                        <a:rPr/>
                        <m:t> </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𝑗</m:t>
                          </m:r>
                        </m:sub>
                      </m:sSub>
                      <m:r>
                        <a:rPr>
                          <a:latin typeface="Cambria Math" panose="02040503050406030204" pitchFamily="18" charset="0"/>
                        </a:rPr>
                        <m:t>≠0,</m:t>
                      </m:r>
                      <m:r>
                        <a:rPr>
                          <a:latin typeface="Cambria Math" panose="02040503050406030204" pitchFamily="18" charset="0"/>
                        </a:rPr>
                        <m:t>𝑗</m:t>
                      </m:r>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m:t>
                      </m:r>
                      <m:r>
                        <a:rPr>
                          <a:latin typeface="Cambria Math" panose="02040503050406030204" pitchFamily="18" charset="0"/>
                        </a:rPr>
                        <m:t>𝑞</m:t>
                      </m:r>
                      <m:r>
                        <a:rPr>
                          <a:latin typeface="Cambria Math" panose="02040503050406030204" pitchFamily="18" charset="0"/>
                        </a:rPr>
                        <m:t>+1,…,</m:t>
                      </m:r>
                      <m:r>
                        <a:rPr>
                          <a:latin typeface="Cambria Math" panose="02040503050406030204" pitchFamily="18" charset="0"/>
                        </a:rPr>
                        <m:t>𝑝</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Test statistic:</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𝐹</m:t>
                      </m:r>
                      <m:r>
                        <a:rPr>
                          <a:latin typeface="Cambria Math" panose="02040503050406030204" pitchFamily="18" charset="0"/>
                        </a:rPr>
                        <m:t>=</m:t>
                      </m:r>
                      <m:r>
                        <a:rPr>
                          <a:latin typeface="Cambria Math" panose="02040503050406030204" pitchFamily="18" charset="0"/>
                        </a:rPr>
                        <m:t>𝑅𝑆𝑆</m:t>
                      </m:r>
                      <m:r>
                        <a:rPr>
                          <a:latin typeface="Cambria Math" panose="02040503050406030204" pitchFamily="18" charset="0"/>
                        </a:rPr>
                        <m:t>/</m:t>
                      </m:r>
                      <m:r>
                        <a:rPr>
                          <a:latin typeface="Cambria Math" panose="02040503050406030204" pitchFamily="18" charset="0"/>
                        </a:rPr>
                        <m:t>𝐸𝑆𝑆</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𝐹</m:t>
                          </m:r>
                        </m:e>
                        <m:sub>
                          <m:r>
                            <a:rPr>
                              <a:latin typeface="Cambria Math" panose="02040503050406030204" pitchFamily="18" charset="0"/>
                            </a:rPr>
                            <m:t>𝑞</m:t>
                          </m:r>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−1</m:t>
                          </m:r>
                        </m:sub>
                      </m:sSub>
                    </m:oMath>
                  </m:oMathPara>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Inference for GLMs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The t-test</a:t>
                </a:r>
              </a:p>
              <a:p>
                <a:pPr marL="0" lvl="0" indent="0">
                  <a:buNone/>
                </a:pPr>
                <a:r>
                  <a:t>The F-test has a special case: when we test only </a:t>
                </a:r>
                <a14:m>
                  <m:oMath xmlns:m="http://schemas.openxmlformats.org/officeDocument/2006/math">
                    <m:r>
                      <a:rPr>
                        <a:latin typeface="Cambria Math" panose="02040503050406030204" pitchFamily="18" charset="0"/>
                      </a:rPr>
                      <m:t>𝑞</m:t>
                    </m:r>
                    <m:r>
                      <a:rPr>
                        <a:latin typeface="Cambria Math" panose="02040503050406030204" pitchFamily="18" charset="0"/>
                      </a:rPr>
                      <m:t>=1</m:t>
                    </m:r>
                  </m:oMath>
                </a14:m>
                <a:r>
                  <a:t> parameter. This is an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𝐹</m:t>
                        </m:r>
                      </m:e>
                      <m:sub>
                        <m:r>
                          <a:rPr>
                            <a:latin typeface="Cambria Math" panose="02040503050406030204" pitchFamily="18" charset="0"/>
                          </a:rPr>
                          <m:t>1,</m:t>
                        </m:r>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−1</m:t>
                        </m:r>
                      </m:sub>
                    </m:sSub>
                  </m:oMath>
                </a14:m>
                <a:r>
                  <a:t> distribution, which turns out to be the square of a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𝑡</m:t>
                        </m:r>
                      </m:e>
                      <m:sub>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−1</m:t>
                        </m:r>
                      </m:sub>
                    </m:sSub>
                  </m:oMath>
                </a14:m>
                <a:r>
                  <a:t> distribution.</a:t>
                </a:r>
              </a:p>
              <a:p>
                <a:pPr marL="0" lvl="0" indent="0">
                  <a:buNone/>
                </a:pPr>
                <a:r>
                  <a:t>But you can also derive it directly as a test for the estimated coefficient:</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𝑗</m:t>
                          </m:r>
                        </m:sub>
                      </m:sSub>
                      <m:r>
                        <a:rPr>
                          <a:latin typeface="Cambria Math" panose="02040503050406030204" pitchFamily="18" charset="0"/>
                        </a:rPr>
                        <m:t>=</m:t>
                      </m:r>
                      <m:r>
                        <a:rPr>
                          <a:latin typeface="Cambria Math" panose="02040503050406030204" pitchFamily="18" charset="0"/>
                        </a:rPr>
                        <m:t>𝑏</m:t>
                      </m:r>
                    </m:oMath>
                  </m:oMathPara>
                </a14:m>
                <a:endParaRP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𝑗</m:t>
                          </m:r>
                        </m:sub>
                      </m:sSub>
                      <m:r>
                        <a:rPr>
                          <a:latin typeface="Cambria Math" panose="02040503050406030204" pitchFamily="18" charset="0"/>
                        </a:rPr>
                        <m:t>≠</m:t>
                      </m:r>
                      <m:r>
                        <a:rPr>
                          <a:latin typeface="Cambria Math" panose="02040503050406030204" pitchFamily="18" charset="0"/>
                        </a:rPr>
                        <m:t>𝑏</m:t>
                      </m:r>
                    </m:oMath>
                  </m:oMathPara>
                </a14:m>
                <a:endParaRPr/>
              </a:p>
              <a:p>
                <a:pPr marL="0" lvl="0" indent="0">
                  <a:buNone/>
                </a:pPr>
                <a:r>
                  <a:t>Test statistic:</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f>
                        <m:fPr>
                          <m:ctrlPr>
                            <a:rPr i="1">
                              <a:latin typeface="Cambria Math" panose="02040503050406030204" pitchFamily="18" charset="0"/>
                            </a:rPr>
                          </m:ctrlPr>
                        </m:fPr>
                        <m:num>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𝑗</m:t>
                                  </m:r>
                                </m:sub>
                              </m:sSub>
                            </m:e>
                          </m:acc>
                          <m:r>
                            <a:rPr>
                              <a:latin typeface="Cambria Math" panose="02040503050406030204" pitchFamily="18" charset="0"/>
                            </a:rPr>
                            <m:t>−</m:t>
                          </m:r>
                          <m:r>
                            <a:rPr>
                              <a:latin typeface="Cambria Math" panose="02040503050406030204" pitchFamily="18" charset="0"/>
                            </a:rPr>
                            <m:t>𝑏</m:t>
                          </m:r>
                        </m:num>
                        <m:den>
                          <m:r>
                            <a:rPr>
                              <a:latin typeface="Cambria Math" panose="02040503050406030204" pitchFamily="18" charset="0"/>
                            </a:rPr>
                            <m:t>𝑠𝑒</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𝑗</m:t>
                                  </m:r>
                                </m:sub>
                              </m:sSub>
                            </m:e>
                          </m:d>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𝑇</m:t>
                          </m:r>
                        </m:e>
                        <m:sub>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−1</m:t>
                          </m:r>
                        </m:sub>
                      </m:sSub>
                    </m:oMath>
                  </m:oMathPara>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Inference for GLMs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In more generality, for the GLM, there are 3 types of test we can perform:</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a:pPr>
                <a:r>
                  <a:rPr b="1"/>
                  <a:t>Likelihood ratio tests</a:t>
                </a:r>
                <a:r>
                  <a:t> - compares the likelihood of nested models; typically used like the F-test in the linear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startAt="2"/>
                </a:pPr>
                <a:r>
                  <a:rPr b="1"/>
                  <a:t>Wald tests</a:t>
                </a:r>
                <a:r>
                  <a:t> - compares a subset of parameters against fixed values; typically used like the t-tests in the linear model; this is what most statistical software report for p-values for the individual parameters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startAt="3"/>
                </a:pPr>
                <a:r>
                  <a:rPr b="1"/>
                  <a:t>Score tests</a:t>
                </a:r>
                <a:r>
                  <a:t> - looks at the derivative of the likelihood function</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72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Inference for GLMs: confidence bands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Once we have fitted a GLM, we can predict new values.</a:t>
            </a:r>
          </a:p>
          <a:p>
            <a:pPr marL="0" lvl="0" indent="0">
              <a:buNone/>
            </a:pPr>
            <a:r>
              <a:rPr dirty="0"/>
              <a:t>Predicting response values for predictor values well outside the ones used to fit the model should be avoided!</a:t>
            </a:r>
          </a:p>
          <a:p>
            <a:pPr marL="0" lvl="0" indent="0">
              <a:buNone/>
            </a:pPr>
            <a:r>
              <a:rPr dirty="0"/>
              <a:t>Prediction uses estimates. Can we derive prediction confidence intervals? What we predict in a GLM is the </a:t>
            </a:r>
            <a:r>
              <a:rPr i="1" dirty="0"/>
              <a:t>mean</a:t>
            </a:r>
            <a:r>
              <a:rPr dirty="0"/>
              <a:t> response. We can actually consider 2 types of prediction confidence intervals:</a:t>
            </a:r>
          </a:p>
          <a:p>
            <a:pPr lvl="0"/>
            <a:r>
              <a:rPr dirty="0"/>
              <a:t>for the mean response</a:t>
            </a:r>
          </a:p>
          <a:p>
            <a:pPr lvl="0"/>
            <a:r>
              <a:rPr dirty="0"/>
              <a:t>for a new observation</a:t>
            </a:r>
          </a:p>
          <a:p>
            <a:pPr marL="0" lvl="0" indent="0">
              <a:buNone/>
            </a:pPr>
            <a:r>
              <a:rPr dirty="0"/>
              <a:t>The first one takes only the uncertainty of the model fit into account, the second one also takes the variability of the response values into account.</a:t>
            </a:r>
          </a:p>
          <a:p>
            <a:pPr marL="0" lvl="0" indent="0">
              <a:buNone/>
            </a:pPr>
            <a:r>
              <a:rPr dirty="0"/>
              <a:t>In this lecture we will only consider the first of these 2 types.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Inference for GLMs: confidence bands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estimators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𝛽</m:t>
                        </m:r>
                      </m:e>
                    </m:acc>
                  </m:oMath>
                </a14:m>
                <a:r>
                  <a:t> are asympotically normally distributed. This implies that, on the link function scale (i.e. for the linear predictor </a:t>
                </a:r>
                <a14:m>
                  <m:oMath xmlns:m="http://schemas.openxmlformats.org/officeDocument/2006/math">
                    <m:r>
                      <a:rPr>
                        <a:latin typeface="Cambria Math" panose="02040503050406030204" pitchFamily="18" charset="0"/>
                      </a:rPr>
                      <m:t>𝜂</m:t>
                    </m:r>
                  </m:oMath>
                </a14:m>
                <a:r>
                  <a:t>), we can construct confidence intervals using the asympotic normal distribution, then back transform to the scale of the response variable.</a:t>
                </a:r>
              </a:p>
              <a:p>
                <a:pPr marL="0" lvl="0" indent="0">
                  <a:buNone/>
                </a:pPr>
                <a:r>
                  <a:t>For a 95% confidence interval for the mean response:</a:t>
                </a:r>
              </a:p>
              <a:p>
                <a:pPr marL="0" lvl="0" indent="0">
                  <a:buNone/>
                </a:pPr>
                <a14:m>
                  <m:oMathPara xmlns:m="http://schemas.openxmlformats.org/officeDocument/2006/math">
                    <m:oMathParaPr>
                      <m:jc m:val="center"/>
                    </m:oMathParaPr>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𝜂</m:t>
                          </m:r>
                        </m:e>
                      </m:acc>
                      <m:r>
                        <a:rPr>
                          <a:latin typeface="Cambria Math" panose="02040503050406030204" pitchFamily="18" charset="0"/>
                        </a:rPr>
                        <m:t>±1.96×</m:t>
                      </m:r>
                      <m:r>
                        <a:rPr>
                          <a:latin typeface="Cambria Math" panose="02040503050406030204" pitchFamily="18" charset="0"/>
                        </a:rPr>
                        <m:t>𝑆𝐸</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𝜂</m:t>
                              </m:r>
                            </m:e>
                          </m:acc>
                        </m:e>
                      </m:d>
                    </m:oMath>
                  </m:oMathPara>
                </a14:m>
                <a:endParaRPr/>
              </a:p>
              <a:p>
                <a:pPr marL="0" lvl="0" indent="0">
                  <a:buNone/>
                </a:pPr>
                <a:r>
                  <a:t>And then, backtransforming</a:t>
                </a: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𝑙𝑜𝑤</m:t>
                          </m:r>
                        </m:sub>
                      </m:sSub>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𝑔</m:t>
                          </m:r>
                        </m:e>
                        <m:sup>
                          <m:r>
                            <a:rPr>
                              <a:latin typeface="Cambria Math" panose="02040503050406030204" pitchFamily="18" charset="0"/>
                            </a:rPr>
                            <m:t>−1</m:t>
                          </m:r>
                        </m:sup>
                      </m:sSup>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𝜂</m:t>
                                  </m:r>
                                </m:e>
                              </m:acc>
                            </m:e>
                            <m:sub>
                              <m:r>
                                <a:rPr>
                                  <a:latin typeface="Cambria Math" panose="02040503050406030204" pitchFamily="18" charset="0"/>
                                </a:rPr>
                                <m:t>𝑙𝑜𝑤</m:t>
                              </m:r>
                            </m:sub>
                          </m:sSub>
                        </m:e>
                      </m:d>
                    </m:oMath>
                  </m:oMathPara>
                </a14:m>
                <a:endParaRP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h𝑖𝑔h</m:t>
                          </m:r>
                        </m:sub>
                      </m:sSub>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𝑔</m:t>
                          </m:r>
                        </m:e>
                        <m:sup>
                          <m:r>
                            <a:rPr>
                              <a:latin typeface="Cambria Math" panose="02040503050406030204" pitchFamily="18" charset="0"/>
                            </a:rPr>
                            <m:t>−1</m:t>
                          </m:r>
                        </m:sup>
                      </m:sSup>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𝜂</m:t>
                                  </m:r>
                                </m:e>
                              </m:acc>
                            </m:e>
                            <m:sub>
                              <m:r>
                                <a:rPr>
                                  <a:latin typeface="Cambria Math" panose="02040503050406030204" pitchFamily="18" charset="0"/>
                                </a:rPr>
                                <m:t>h𝑖𝑔h</m:t>
                              </m:r>
                            </m:sub>
                          </m:sSub>
                        </m:e>
                      </m:d>
                    </m:oMath>
                  </m:oMathPara>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813" r="-72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Inference for GLMs: confidence bands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Autofit/>
          </a:bodyPr>
          <a:lstStyle/>
          <a:p>
            <a:pPr marL="0" lvl="0" indent="0">
              <a:buNone/>
            </a:pPr>
            <a:r>
              <a:rPr sz="1200" dirty="0"/>
              <a:t>Example:</a:t>
            </a:r>
          </a:p>
          <a:p>
            <a:pPr lvl="0" indent="0">
              <a:buNone/>
            </a:pPr>
            <a:r>
              <a:rPr sz="1200" dirty="0" err="1">
                <a:solidFill>
                  <a:srgbClr val="003B4F"/>
                </a:solidFill>
                <a:latin typeface="Courier"/>
              </a:rPr>
              <a:t>modPois</a:t>
            </a:r>
            <a:r>
              <a:rPr sz="1200" dirty="0">
                <a:solidFill>
                  <a:srgbClr val="003B4F"/>
                </a:solidFill>
                <a:latin typeface="Courier"/>
              </a:rPr>
              <a:t>&lt;-</a:t>
            </a:r>
            <a:r>
              <a:rPr sz="1200" dirty="0" err="1">
                <a:solidFill>
                  <a:srgbClr val="4758AB"/>
                </a:solidFill>
                <a:latin typeface="Courier"/>
              </a:rPr>
              <a:t>glm</a:t>
            </a:r>
            <a:r>
              <a:rPr sz="1200" dirty="0">
                <a:solidFill>
                  <a:srgbClr val="003B4F"/>
                </a:solidFill>
                <a:latin typeface="Courier"/>
              </a:rPr>
              <a:t>(</a:t>
            </a:r>
            <a:r>
              <a:rPr sz="1200" dirty="0" err="1">
                <a:solidFill>
                  <a:srgbClr val="003B4F"/>
                </a:solidFill>
                <a:latin typeface="Courier"/>
              </a:rPr>
              <a:t>dist</a:t>
            </a:r>
            <a:r>
              <a:rPr sz="1200" dirty="0" err="1">
                <a:solidFill>
                  <a:srgbClr val="5E5E5E"/>
                </a:solidFill>
                <a:latin typeface="Courier"/>
              </a:rPr>
              <a:t>~</a:t>
            </a:r>
            <a:r>
              <a:rPr sz="1200" dirty="0" err="1">
                <a:solidFill>
                  <a:srgbClr val="003B4F"/>
                </a:solidFill>
                <a:latin typeface="Courier"/>
              </a:rPr>
              <a:t>speed,</a:t>
            </a:r>
            <a:r>
              <a:rPr sz="1200" dirty="0" err="1">
                <a:solidFill>
                  <a:srgbClr val="657422"/>
                </a:solidFill>
                <a:latin typeface="Courier"/>
              </a:rPr>
              <a:t>data</a:t>
            </a:r>
            <a:r>
              <a:rPr sz="1200" dirty="0">
                <a:solidFill>
                  <a:srgbClr val="657422"/>
                </a:solidFill>
                <a:latin typeface="Courier"/>
              </a:rPr>
              <a:t>=</a:t>
            </a:r>
            <a:r>
              <a:rPr sz="1200" dirty="0" err="1">
                <a:solidFill>
                  <a:srgbClr val="003B4F"/>
                </a:solidFill>
                <a:latin typeface="Courier"/>
              </a:rPr>
              <a:t>cars,</a:t>
            </a:r>
            <a:r>
              <a:rPr sz="1200" dirty="0" err="1">
                <a:solidFill>
                  <a:srgbClr val="657422"/>
                </a:solidFill>
                <a:latin typeface="Courier"/>
              </a:rPr>
              <a:t>family</a:t>
            </a:r>
            <a:r>
              <a:rPr sz="1200" dirty="0">
                <a:solidFill>
                  <a:srgbClr val="657422"/>
                </a:solidFill>
                <a:latin typeface="Courier"/>
              </a:rPr>
              <a:t>=</a:t>
            </a:r>
            <a:r>
              <a:rPr sz="1200" dirty="0" err="1">
                <a:solidFill>
                  <a:srgbClr val="003B4F"/>
                </a:solidFill>
                <a:latin typeface="Courier"/>
              </a:rPr>
              <a:t>poisson</a:t>
            </a:r>
            <a:r>
              <a:rPr sz="1200" dirty="0">
                <a:solidFill>
                  <a:srgbClr val="003B4F"/>
                </a:solidFill>
                <a:latin typeface="Courier"/>
              </a:rPr>
              <a:t>)</a:t>
            </a:r>
            <a:br>
              <a:rPr sz="1200" dirty="0"/>
            </a:br>
            <a:r>
              <a:rPr sz="1200" dirty="0" err="1">
                <a:solidFill>
                  <a:srgbClr val="003B4F"/>
                </a:solidFill>
                <a:latin typeface="Courier"/>
              </a:rPr>
              <a:t>newX</a:t>
            </a:r>
            <a:r>
              <a:rPr sz="1200" dirty="0">
                <a:solidFill>
                  <a:srgbClr val="003B4F"/>
                </a:solidFill>
                <a:latin typeface="Courier"/>
              </a:rPr>
              <a:t>&lt;-</a:t>
            </a:r>
            <a:r>
              <a:rPr sz="1200" dirty="0" err="1">
                <a:solidFill>
                  <a:srgbClr val="4758AB"/>
                </a:solidFill>
                <a:latin typeface="Courier"/>
              </a:rPr>
              <a:t>data.frame</a:t>
            </a:r>
            <a:r>
              <a:rPr sz="1200" dirty="0">
                <a:solidFill>
                  <a:srgbClr val="003B4F"/>
                </a:solidFill>
                <a:latin typeface="Courier"/>
              </a:rPr>
              <a:t>(</a:t>
            </a:r>
            <a:r>
              <a:rPr sz="1200" dirty="0">
                <a:solidFill>
                  <a:srgbClr val="657422"/>
                </a:solidFill>
                <a:latin typeface="Courier"/>
              </a:rPr>
              <a:t>speed=</a:t>
            </a:r>
            <a:r>
              <a:rPr sz="1200" dirty="0">
                <a:solidFill>
                  <a:srgbClr val="4758AB"/>
                </a:solidFill>
                <a:latin typeface="Courier"/>
              </a:rPr>
              <a:t>seq</a:t>
            </a:r>
            <a:r>
              <a:rPr sz="1200" dirty="0">
                <a:solidFill>
                  <a:srgbClr val="003B4F"/>
                </a:solidFill>
                <a:latin typeface="Courier"/>
              </a:rPr>
              <a:t>(</a:t>
            </a:r>
            <a:r>
              <a:rPr sz="1200" dirty="0">
                <a:solidFill>
                  <a:srgbClr val="AD0000"/>
                </a:solidFill>
                <a:latin typeface="Courier"/>
              </a:rPr>
              <a:t>1</a:t>
            </a:r>
            <a:r>
              <a:rPr sz="1200" dirty="0">
                <a:solidFill>
                  <a:srgbClr val="003B4F"/>
                </a:solidFill>
                <a:latin typeface="Courier"/>
              </a:rPr>
              <a:t>,</a:t>
            </a:r>
            <a:r>
              <a:rPr sz="1200" dirty="0">
                <a:solidFill>
                  <a:srgbClr val="AD0000"/>
                </a:solidFill>
                <a:latin typeface="Courier"/>
              </a:rPr>
              <a:t>30</a:t>
            </a:r>
            <a:r>
              <a:rPr sz="1200" dirty="0">
                <a:solidFill>
                  <a:srgbClr val="003B4F"/>
                </a:solidFill>
                <a:latin typeface="Courier"/>
              </a:rPr>
              <a:t>,</a:t>
            </a:r>
            <a:r>
              <a:rPr sz="1200" dirty="0">
                <a:solidFill>
                  <a:srgbClr val="657422"/>
                </a:solidFill>
                <a:latin typeface="Courier"/>
              </a:rPr>
              <a:t>length=</a:t>
            </a:r>
            <a:r>
              <a:rPr sz="1200" dirty="0">
                <a:solidFill>
                  <a:srgbClr val="AD0000"/>
                </a:solidFill>
                <a:latin typeface="Courier"/>
              </a:rPr>
              <a:t>500</a:t>
            </a:r>
            <a:r>
              <a:rPr sz="1200" dirty="0">
                <a:solidFill>
                  <a:srgbClr val="003B4F"/>
                </a:solidFill>
                <a:latin typeface="Courier"/>
              </a:rPr>
              <a:t>))</a:t>
            </a:r>
            <a:br>
              <a:rPr sz="1200" dirty="0"/>
            </a:br>
            <a:r>
              <a:rPr sz="1200" dirty="0">
                <a:solidFill>
                  <a:srgbClr val="003B4F"/>
                </a:solidFill>
                <a:latin typeface="Courier"/>
              </a:rPr>
              <a:t>pred&lt;-</a:t>
            </a:r>
            <a:r>
              <a:rPr sz="1200" dirty="0">
                <a:solidFill>
                  <a:srgbClr val="4758AB"/>
                </a:solidFill>
                <a:latin typeface="Courier"/>
              </a:rPr>
              <a:t>predict</a:t>
            </a:r>
            <a:r>
              <a:rPr sz="1200" dirty="0">
                <a:solidFill>
                  <a:srgbClr val="003B4F"/>
                </a:solidFill>
                <a:latin typeface="Courier"/>
              </a:rPr>
              <a:t>(</a:t>
            </a:r>
            <a:r>
              <a:rPr sz="1200" dirty="0" err="1">
                <a:solidFill>
                  <a:srgbClr val="003B4F"/>
                </a:solidFill>
                <a:latin typeface="Courier"/>
              </a:rPr>
              <a:t>modPois,</a:t>
            </a:r>
            <a:r>
              <a:rPr sz="1200" dirty="0" err="1">
                <a:solidFill>
                  <a:srgbClr val="657422"/>
                </a:solidFill>
                <a:latin typeface="Courier"/>
              </a:rPr>
              <a:t>type</a:t>
            </a:r>
            <a:r>
              <a:rPr sz="1200" dirty="0">
                <a:solidFill>
                  <a:srgbClr val="657422"/>
                </a:solidFill>
                <a:latin typeface="Courier"/>
              </a:rPr>
              <a:t>=</a:t>
            </a:r>
            <a:r>
              <a:rPr sz="1200" dirty="0">
                <a:solidFill>
                  <a:srgbClr val="20794D"/>
                </a:solidFill>
                <a:latin typeface="Courier"/>
              </a:rPr>
              <a:t>"link"</a:t>
            </a:r>
            <a:r>
              <a:rPr sz="1200" dirty="0">
                <a:solidFill>
                  <a:srgbClr val="003B4F"/>
                </a:solidFill>
                <a:latin typeface="Courier"/>
              </a:rPr>
              <a:t>,</a:t>
            </a:r>
            <a:r>
              <a:rPr sz="1200" dirty="0" err="1">
                <a:solidFill>
                  <a:srgbClr val="657422"/>
                </a:solidFill>
                <a:latin typeface="Courier"/>
              </a:rPr>
              <a:t>newdata</a:t>
            </a:r>
            <a:r>
              <a:rPr sz="1200" dirty="0">
                <a:solidFill>
                  <a:srgbClr val="657422"/>
                </a:solidFill>
                <a:latin typeface="Courier"/>
              </a:rPr>
              <a:t>=</a:t>
            </a:r>
            <a:r>
              <a:rPr sz="1200" dirty="0" err="1">
                <a:solidFill>
                  <a:srgbClr val="003B4F"/>
                </a:solidFill>
                <a:latin typeface="Courier"/>
              </a:rPr>
              <a:t>newX</a:t>
            </a:r>
            <a:r>
              <a:rPr sz="1200" dirty="0">
                <a:solidFill>
                  <a:srgbClr val="003B4F"/>
                </a:solidFill>
                <a:latin typeface="Courier"/>
              </a:rPr>
              <a:t>, </a:t>
            </a:r>
            <a:r>
              <a:rPr sz="1200" dirty="0" err="1">
                <a:solidFill>
                  <a:srgbClr val="657422"/>
                </a:solidFill>
                <a:latin typeface="Courier"/>
              </a:rPr>
              <a:t>se.fit</a:t>
            </a:r>
            <a:r>
              <a:rPr sz="1200" dirty="0">
                <a:solidFill>
                  <a:srgbClr val="657422"/>
                </a:solidFill>
                <a:latin typeface="Courier"/>
              </a:rPr>
              <a:t>=</a:t>
            </a:r>
            <a:r>
              <a:rPr sz="1200" dirty="0">
                <a:solidFill>
                  <a:srgbClr val="003B4F"/>
                </a:solidFill>
                <a:latin typeface="Courier"/>
              </a:rPr>
              <a:t>T)</a:t>
            </a:r>
            <a:br>
              <a:rPr sz="1200" dirty="0"/>
            </a:br>
            <a:r>
              <a:rPr sz="1200" dirty="0" err="1">
                <a:solidFill>
                  <a:srgbClr val="003B4F"/>
                </a:solidFill>
                <a:latin typeface="Courier"/>
              </a:rPr>
              <a:t>predFit</a:t>
            </a:r>
            <a:r>
              <a:rPr sz="1200" dirty="0">
                <a:solidFill>
                  <a:srgbClr val="003B4F"/>
                </a:solidFill>
                <a:latin typeface="Courier"/>
              </a:rPr>
              <a:t>&lt;-</a:t>
            </a:r>
            <a:r>
              <a:rPr sz="1200" dirty="0">
                <a:solidFill>
                  <a:srgbClr val="4758AB"/>
                </a:solidFill>
                <a:latin typeface="Courier"/>
              </a:rPr>
              <a:t>exp</a:t>
            </a:r>
            <a:r>
              <a:rPr sz="1200" dirty="0">
                <a:solidFill>
                  <a:srgbClr val="003B4F"/>
                </a:solidFill>
                <a:latin typeface="Courier"/>
              </a:rPr>
              <a:t>(</a:t>
            </a:r>
            <a:r>
              <a:rPr sz="1200" dirty="0" err="1">
                <a:solidFill>
                  <a:srgbClr val="003B4F"/>
                </a:solidFill>
                <a:latin typeface="Courier"/>
              </a:rPr>
              <a:t>pred</a:t>
            </a:r>
            <a:r>
              <a:rPr sz="1200" dirty="0" err="1">
                <a:solidFill>
                  <a:srgbClr val="5E5E5E"/>
                </a:solidFill>
                <a:latin typeface="Courier"/>
              </a:rPr>
              <a:t>$</a:t>
            </a:r>
            <a:r>
              <a:rPr sz="1200" dirty="0" err="1">
                <a:solidFill>
                  <a:srgbClr val="003B4F"/>
                </a:solidFill>
                <a:latin typeface="Courier"/>
              </a:rPr>
              <a:t>fit</a:t>
            </a:r>
            <a:r>
              <a:rPr sz="1200" dirty="0">
                <a:solidFill>
                  <a:srgbClr val="003B4F"/>
                </a:solidFill>
                <a:latin typeface="Courier"/>
              </a:rPr>
              <a:t>)</a:t>
            </a:r>
            <a:br>
              <a:rPr sz="1200" dirty="0"/>
            </a:br>
            <a:r>
              <a:rPr sz="1200" dirty="0" err="1">
                <a:solidFill>
                  <a:srgbClr val="003B4F"/>
                </a:solidFill>
                <a:latin typeface="Courier"/>
              </a:rPr>
              <a:t>predLow</a:t>
            </a:r>
            <a:r>
              <a:rPr sz="1200" dirty="0">
                <a:solidFill>
                  <a:srgbClr val="003B4F"/>
                </a:solidFill>
                <a:latin typeface="Courier"/>
              </a:rPr>
              <a:t>&lt;-</a:t>
            </a:r>
            <a:r>
              <a:rPr sz="1200" dirty="0">
                <a:solidFill>
                  <a:srgbClr val="4758AB"/>
                </a:solidFill>
                <a:latin typeface="Courier"/>
              </a:rPr>
              <a:t>exp</a:t>
            </a:r>
            <a:r>
              <a:rPr sz="1200" dirty="0">
                <a:solidFill>
                  <a:srgbClr val="003B4F"/>
                </a:solidFill>
                <a:latin typeface="Courier"/>
              </a:rPr>
              <a:t>(</a:t>
            </a:r>
            <a:r>
              <a:rPr sz="1200" dirty="0" err="1">
                <a:solidFill>
                  <a:srgbClr val="003B4F"/>
                </a:solidFill>
                <a:latin typeface="Courier"/>
              </a:rPr>
              <a:t>pred</a:t>
            </a:r>
            <a:r>
              <a:rPr sz="1200" dirty="0" err="1">
                <a:solidFill>
                  <a:srgbClr val="5E5E5E"/>
                </a:solidFill>
                <a:latin typeface="Courier"/>
              </a:rPr>
              <a:t>$</a:t>
            </a:r>
            <a:r>
              <a:rPr sz="1200" dirty="0" err="1">
                <a:solidFill>
                  <a:srgbClr val="003B4F"/>
                </a:solidFill>
                <a:latin typeface="Courier"/>
              </a:rPr>
              <a:t>fit</a:t>
            </a:r>
            <a:r>
              <a:rPr sz="1200" dirty="0" err="1">
                <a:solidFill>
                  <a:srgbClr val="5E5E5E"/>
                </a:solidFill>
                <a:latin typeface="Courier"/>
              </a:rPr>
              <a:t>-</a:t>
            </a:r>
            <a:r>
              <a:rPr sz="1200" dirty="0" err="1">
                <a:solidFill>
                  <a:srgbClr val="4758AB"/>
                </a:solidFill>
                <a:latin typeface="Courier"/>
              </a:rPr>
              <a:t>qnorm</a:t>
            </a:r>
            <a:r>
              <a:rPr sz="1200" dirty="0">
                <a:solidFill>
                  <a:srgbClr val="003B4F"/>
                </a:solidFill>
                <a:latin typeface="Courier"/>
              </a:rPr>
              <a:t>(</a:t>
            </a:r>
            <a:r>
              <a:rPr sz="1200" dirty="0">
                <a:solidFill>
                  <a:srgbClr val="AD0000"/>
                </a:solidFill>
                <a:latin typeface="Courier"/>
              </a:rPr>
              <a:t>0.975</a:t>
            </a:r>
            <a:r>
              <a:rPr sz="1200" dirty="0">
                <a:solidFill>
                  <a:srgbClr val="003B4F"/>
                </a:solidFill>
                <a:latin typeface="Courier"/>
              </a:rPr>
              <a:t>)</a:t>
            </a:r>
            <a:r>
              <a:rPr sz="1200" dirty="0">
                <a:solidFill>
                  <a:srgbClr val="5E5E5E"/>
                </a:solidFill>
                <a:latin typeface="Courier"/>
              </a:rPr>
              <a:t>*</a:t>
            </a:r>
            <a:r>
              <a:rPr sz="1200" dirty="0" err="1">
                <a:solidFill>
                  <a:srgbClr val="003B4F"/>
                </a:solidFill>
                <a:latin typeface="Courier"/>
              </a:rPr>
              <a:t>pred</a:t>
            </a:r>
            <a:r>
              <a:rPr sz="1200" dirty="0" err="1">
                <a:solidFill>
                  <a:srgbClr val="5E5E5E"/>
                </a:solidFill>
                <a:latin typeface="Courier"/>
              </a:rPr>
              <a:t>$</a:t>
            </a:r>
            <a:r>
              <a:rPr sz="1200" dirty="0" err="1">
                <a:solidFill>
                  <a:srgbClr val="003B4F"/>
                </a:solidFill>
                <a:latin typeface="Courier"/>
              </a:rPr>
              <a:t>se.fit</a:t>
            </a:r>
            <a:r>
              <a:rPr sz="1200" dirty="0">
                <a:solidFill>
                  <a:srgbClr val="003B4F"/>
                </a:solidFill>
                <a:latin typeface="Courier"/>
              </a:rPr>
              <a:t>)</a:t>
            </a:r>
            <a:br>
              <a:rPr sz="1200" dirty="0"/>
            </a:br>
            <a:r>
              <a:rPr sz="1200" dirty="0" err="1">
                <a:solidFill>
                  <a:srgbClr val="003B4F"/>
                </a:solidFill>
                <a:latin typeface="Courier"/>
              </a:rPr>
              <a:t>predHigh</a:t>
            </a:r>
            <a:r>
              <a:rPr sz="1200" dirty="0">
                <a:solidFill>
                  <a:srgbClr val="003B4F"/>
                </a:solidFill>
                <a:latin typeface="Courier"/>
              </a:rPr>
              <a:t>&lt;-</a:t>
            </a:r>
            <a:r>
              <a:rPr sz="1200" dirty="0">
                <a:solidFill>
                  <a:srgbClr val="4758AB"/>
                </a:solidFill>
                <a:latin typeface="Courier"/>
              </a:rPr>
              <a:t>exp</a:t>
            </a:r>
            <a:r>
              <a:rPr sz="1200" dirty="0">
                <a:solidFill>
                  <a:srgbClr val="003B4F"/>
                </a:solidFill>
                <a:latin typeface="Courier"/>
              </a:rPr>
              <a:t>(</a:t>
            </a:r>
            <a:r>
              <a:rPr sz="1200" dirty="0" err="1">
                <a:solidFill>
                  <a:srgbClr val="003B4F"/>
                </a:solidFill>
                <a:latin typeface="Courier"/>
              </a:rPr>
              <a:t>pred</a:t>
            </a:r>
            <a:r>
              <a:rPr sz="1200" dirty="0" err="1">
                <a:solidFill>
                  <a:srgbClr val="5E5E5E"/>
                </a:solidFill>
                <a:latin typeface="Courier"/>
              </a:rPr>
              <a:t>$</a:t>
            </a:r>
            <a:r>
              <a:rPr sz="1200" dirty="0" err="1">
                <a:solidFill>
                  <a:srgbClr val="003B4F"/>
                </a:solidFill>
                <a:latin typeface="Courier"/>
              </a:rPr>
              <a:t>fit</a:t>
            </a:r>
            <a:r>
              <a:rPr sz="1200" dirty="0" err="1">
                <a:solidFill>
                  <a:srgbClr val="5E5E5E"/>
                </a:solidFill>
                <a:latin typeface="Courier"/>
              </a:rPr>
              <a:t>+</a:t>
            </a:r>
            <a:r>
              <a:rPr sz="1200" dirty="0" err="1">
                <a:solidFill>
                  <a:srgbClr val="4758AB"/>
                </a:solidFill>
                <a:latin typeface="Courier"/>
              </a:rPr>
              <a:t>qnorm</a:t>
            </a:r>
            <a:r>
              <a:rPr sz="1200" dirty="0">
                <a:solidFill>
                  <a:srgbClr val="003B4F"/>
                </a:solidFill>
                <a:latin typeface="Courier"/>
              </a:rPr>
              <a:t>(</a:t>
            </a:r>
            <a:r>
              <a:rPr sz="1200" dirty="0">
                <a:solidFill>
                  <a:srgbClr val="AD0000"/>
                </a:solidFill>
                <a:latin typeface="Courier"/>
              </a:rPr>
              <a:t>0.975</a:t>
            </a:r>
            <a:r>
              <a:rPr sz="1200" dirty="0">
                <a:solidFill>
                  <a:srgbClr val="003B4F"/>
                </a:solidFill>
                <a:latin typeface="Courier"/>
              </a:rPr>
              <a:t>)</a:t>
            </a:r>
            <a:r>
              <a:rPr sz="1200" dirty="0">
                <a:solidFill>
                  <a:srgbClr val="5E5E5E"/>
                </a:solidFill>
                <a:latin typeface="Courier"/>
              </a:rPr>
              <a:t>*</a:t>
            </a:r>
            <a:r>
              <a:rPr sz="1200" dirty="0" err="1">
                <a:solidFill>
                  <a:srgbClr val="003B4F"/>
                </a:solidFill>
                <a:latin typeface="Courier"/>
              </a:rPr>
              <a:t>pred</a:t>
            </a:r>
            <a:r>
              <a:rPr sz="1200" dirty="0" err="1">
                <a:solidFill>
                  <a:srgbClr val="5E5E5E"/>
                </a:solidFill>
                <a:latin typeface="Courier"/>
              </a:rPr>
              <a:t>$</a:t>
            </a:r>
            <a:r>
              <a:rPr sz="1200" dirty="0" err="1">
                <a:solidFill>
                  <a:srgbClr val="003B4F"/>
                </a:solidFill>
                <a:latin typeface="Courier"/>
              </a:rPr>
              <a:t>se.fit</a:t>
            </a:r>
            <a:r>
              <a:rPr sz="1200" dirty="0">
                <a:solidFill>
                  <a:srgbClr val="003B4F"/>
                </a:solidFill>
                <a:latin typeface="Courier"/>
              </a:rPr>
              <a:t>)</a:t>
            </a:r>
            <a:br>
              <a:rPr sz="1200" dirty="0"/>
            </a:br>
            <a:br>
              <a:rPr sz="1200" dirty="0"/>
            </a:br>
            <a:r>
              <a:rPr sz="1200" dirty="0">
                <a:solidFill>
                  <a:srgbClr val="4758AB"/>
                </a:solidFill>
                <a:latin typeface="Courier"/>
              </a:rPr>
              <a:t>plot</a:t>
            </a:r>
            <a:r>
              <a:rPr sz="1200" dirty="0">
                <a:solidFill>
                  <a:srgbClr val="003B4F"/>
                </a:solidFill>
                <a:latin typeface="Courier"/>
              </a:rPr>
              <a:t>(</a:t>
            </a:r>
            <a:r>
              <a:rPr sz="1200" dirty="0" err="1">
                <a:solidFill>
                  <a:srgbClr val="003B4F"/>
                </a:solidFill>
                <a:latin typeface="Courier"/>
              </a:rPr>
              <a:t>dist</a:t>
            </a:r>
            <a:r>
              <a:rPr sz="1200" dirty="0" err="1">
                <a:solidFill>
                  <a:srgbClr val="5E5E5E"/>
                </a:solidFill>
                <a:latin typeface="Courier"/>
              </a:rPr>
              <a:t>~</a:t>
            </a:r>
            <a:r>
              <a:rPr sz="1200" dirty="0" err="1">
                <a:solidFill>
                  <a:srgbClr val="003B4F"/>
                </a:solidFill>
                <a:latin typeface="Courier"/>
              </a:rPr>
              <a:t>speed,</a:t>
            </a:r>
            <a:r>
              <a:rPr sz="1200" dirty="0" err="1">
                <a:solidFill>
                  <a:srgbClr val="657422"/>
                </a:solidFill>
                <a:latin typeface="Courier"/>
              </a:rPr>
              <a:t>data</a:t>
            </a:r>
            <a:r>
              <a:rPr sz="1200" dirty="0">
                <a:solidFill>
                  <a:srgbClr val="657422"/>
                </a:solidFill>
                <a:latin typeface="Courier"/>
              </a:rPr>
              <a:t>=</a:t>
            </a:r>
            <a:r>
              <a:rPr sz="1200" dirty="0" err="1">
                <a:solidFill>
                  <a:srgbClr val="003B4F"/>
                </a:solidFill>
                <a:latin typeface="Courier"/>
              </a:rPr>
              <a:t>cars,</a:t>
            </a:r>
            <a:r>
              <a:rPr sz="1200" dirty="0" err="1">
                <a:solidFill>
                  <a:srgbClr val="657422"/>
                </a:solidFill>
                <a:latin typeface="Courier"/>
              </a:rPr>
              <a:t>cex</a:t>
            </a:r>
            <a:r>
              <a:rPr sz="1200" dirty="0">
                <a:solidFill>
                  <a:srgbClr val="657422"/>
                </a:solidFill>
                <a:latin typeface="Courier"/>
              </a:rPr>
              <a:t>=</a:t>
            </a:r>
            <a:r>
              <a:rPr sz="1200" dirty="0">
                <a:solidFill>
                  <a:srgbClr val="AD0000"/>
                </a:solidFill>
                <a:latin typeface="Courier"/>
              </a:rPr>
              <a:t>2</a:t>
            </a:r>
            <a:r>
              <a:rPr sz="1200" dirty="0">
                <a:solidFill>
                  <a:srgbClr val="003B4F"/>
                </a:solidFill>
                <a:latin typeface="Courier"/>
              </a:rPr>
              <a:t>,</a:t>
            </a:r>
            <a:r>
              <a:rPr sz="1200" dirty="0">
                <a:solidFill>
                  <a:srgbClr val="657422"/>
                </a:solidFill>
                <a:latin typeface="Courier"/>
              </a:rPr>
              <a:t>xlim=</a:t>
            </a:r>
            <a:r>
              <a:rPr sz="1200" dirty="0">
                <a:solidFill>
                  <a:srgbClr val="4758AB"/>
                </a:solidFill>
                <a:latin typeface="Courier"/>
              </a:rPr>
              <a:t>c</a:t>
            </a:r>
            <a:r>
              <a:rPr sz="1200" dirty="0">
                <a:solidFill>
                  <a:srgbClr val="003B4F"/>
                </a:solidFill>
                <a:latin typeface="Courier"/>
              </a:rPr>
              <a:t>(</a:t>
            </a:r>
            <a:r>
              <a:rPr sz="1200" dirty="0">
                <a:solidFill>
                  <a:srgbClr val="AD0000"/>
                </a:solidFill>
                <a:latin typeface="Courier"/>
              </a:rPr>
              <a:t>1</a:t>
            </a:r>
            <a:r>
              <a:rPr sz="1200" dirty="0">
                <a:solidFill>
                  <a:srgbClr val="003B4F"/>
                </a:solidFill>
                <a:latin typeface="Courier"/>
              </a:rPr>
              <a:t>,</a:t>
            </a:r>
            <a:r>
              <a:rPr sz="1200" dirty="0">
                <a:solidFill>
                  <a:srgbClr val="AD0000"/>
                </a:solidFill>
                <a:latin typeface="Courier"/>
              </a:rPr>
              <a:t>30</a:t>
            </a:r>
            <a:r>
              <a:rPr sz="1200" dirty="0">
                <a:solidFill>
                  <a:srgbClr val="003B4F"/>
                </a:solidFill>
                <a:latin typeface="Courier"/>
              </a:rPr>
              <a:t>),</a:t>
            </a:r>
            <a:r>
              <a:rPr sz="1200" dirty="0" err="1">
                <a:solidFill>
                  <a:srgbClr val="657422"/>
                </a:solidFill>
                <a:latin typeface="Courier"/>
              </a:rPr>
              <a:t>ylim</a:t>
            </a:r>
            <a:r>
              <a:rPr sz="1200" dirty="0">
                <a:solidFill>
                  <a:srgbClr val="657422"/>
                </a:solidFill>
                <a:latin typeface="Courier"/>
              </a:rPr>
              <a:t>=</a:t>
            </a:r>
            <a:r>
              <a:rPr sz="1200" dirty="0">
                <a:solidFill>
                  <a:srgbClr val="4758AB"/>
                </a:solidFill>
                <a:latin typeface="Courier"/>
              </a:rPr>
              <a:t>c</a:t>
            </a:r>
            <a:r>
              <a:rPr sz="1200" dirty="0">
                <a:solidFill>
                  <a:srgbClr val="003B4F"/>
                </a:solidFill>
                <a:latin typeface="Courier"/>
              </a:rPr>
              <a:t>(</a:t>
            </a:r>
            <a:r>
              <a:rPr sz="1200" dirty="0">
                <a:solidFill>
                  <a:srgbClr val="AD0000"/>
                </a:solidFill>
                <a:latin typeface="Courier"/>
              </a:rPr>
              <a:t>0</a:t>
            </a:r>
            <a:r>
              <a:rPr sz="1200" dirty="0">
                <a:solidFill>
                  <a:srgbClr val="003B4F"/>
                </a:solidFill>
                <a:latin typeface="Courier"/>
              </a:rPr>
              <a:t>,</a:t>
            </a:r>
            <a:r>
              <a:rPr sz="1200" dirty="0">
                <a:solidFill>
                  <a:srgbClr val="AD0000"/>
                </a:solidFill>
                <a:latin typeface="Courier"/>
              </a:rPr>
              <a:t>170</a:t>
            </a:r>
            <a:r>
              <a:rPr sz="1200" dirty="0">
                <a:solidFill>
                  <a:srgbClr val="003B4F"/>
                </a:solidFill>
                <a:latin typeface="Courier"/>
              </a:rPr>
              <a:t>))</a:t>
            </a:r>
            <a:br>
              <a:rPr sz="1200" dirty="0"/>
            </a:br>
            <a:r>
              <a:rPr sz="1200" dirty="0">
                <a:solidFill>
                  <a:srgbClr val="4758AB"/>
                </a:solidFill>
                <a:latin typeface="Courier"/>
              </a:rPr>
              <a:t>lines</a:t>
            </a:r>
            <a:r>
              <a:rPr sz="1200" dirty="0">
                <a:solidFill>
                  <a:srgbClr val="003B4F"/>
                </a:solidFill>
                <a:latin typeface="Courier"/>
              </a:rPr>
              <a:t>(</a:t>
            </a:r>
            <a:r>
              <a:rPr sz="1200" dirty="0" err="1">
                <a:solidFill>
                  <a:srgbClr val="003B4F"/>
                </a:solidFill>
                <a:latin typeface="Courier"/>
              </a:rPr>
              <a:t>newX</a:t>
            </a:r>
            <a:r>
              <a:rPr sz="1200" dirty="0" err="1">
                <a:solidFill>
                  <a:srgbClr val="5E5E5E"/>
                </a:solidFill>
                <a:latin typeface="Courier"/>
              </a:rPr>
              <a:t>$</a:t>
            </a:r>
            <a:r>
              <a:rPr sz="1200" dirty="0" err="1">
                <a:solidFill>
                  <a:srgbClr val="003B4F"/>
                </a:solidFill>
                <a:latin typeface="Courier"/>
              </a:rPr>
              <a:t>speed,predFit,</a:t>
            </a:r>
            <a:r>
              <a:rPr sz="1200" dirty="0" err="1">
                <a:solidFill>
                  <a:srgbClr val="657422"/>
                </a:solidFill>
                <a:latin typeface="Courier"/>
              </a:rPr>
              <a:t>lwd</a:t>
            </a:r>
            <a:r>
              <a:rPr sz="1200" dirty="0">
                <a:solidFill>
                  <a:srgbClr val="657422"/>
                </a:solidFill>
                <a:latin typeface="Courier"/>
              </a:rPr>
              <a:t>=</a:t>
            </a:r>
            <a:r>
              <a:rPr sz="1200" dirty="0">
                <a:solidFill>
                  <a:srgbClr val="AD0000"/>
                </a:solidFill>
                <a:latin typeface="Courier"/>
              </a:rPr>
              <a:t>2</a:t>
            </a:r>
            <a:r>
              <a:rPr sz="1200" dirty="0">
                <a:solidFill>
                  <a:srgbClr val="003B4F"/>
                </a:solidFill>
                <a:latin typeface="Courier"/>
              </a:rPr>
              <a:t>,</a:t>
            </a:r>
            <a:r>
              <a:rPr sz="1200" dirty="0">
                <a:solidFill>
                  <a:srgbClr val="657422"/>
                </a:solidFill>
                <a:latin typeface="Courier"/>
              </a:rPr>
              <a:t>col=</a:t>
            </a:r>
            <a:r>
              <a:rPr sz="1200" dirty="0">
                <a:solidFill>
                  <a:srgbClr val="20794D"/>
                </a:solidFill>
                <a:latin typeface="Courier"/>
              </a:rPr>
              <a:t>"</a:t>
            </a:r>
            <a:r>
              <a:rPr sz="1200" dirty="0" err="1">
                <a:solidFill>
                  <a:srgbClr val="20794D"/>
                </a:solidFill>
                <a:latin typeface="Courier"/>
              </a:rPr>
              <a:t>steelblue</a:t>
            </a:r>
            <a:r>
              <a:rPr sz="1200" dirty="0">
                <a:solidFill>
                  <a:srgbClr val="20794D"/>
                </a:solidFill>
                <a:latin typeface="Courier"/>
              </a:rPr>
              <a:t>"</a:t>
            </a:r>
            <a:r>
              <a:rPr sz="1200" dirty="0">
                <a:solidFill>
                  <a:srgbClr val="003B4F"/>
                </a:solidFill>
                <a:latin typeface="Courier"/>
              </a:rPr>
              <a:t>)</a:t>
            </a:r>
            <a:br>
              <a:rPr sz="1200" dirty="0"/>
            </a:br>
            <a:r>
              <a:rPr sz="1200" dirty="0">
                <a:solidFill>
                  <a:srgbClr val="4758AB"/>
                </a:solidFill>
                <a:latin typeface="Courier"/>
              </a:rPr>
              <a:t>polygon</a:t>
            </a:r>
            <a:r>
              <a:rPr sz="1200" dirty="0">
                <a:solidFill>
                  <a:srgbClr val="003B4F"/>
                </a:solidFill>
                <a:latin typeface="Courier"/>
              </a:rPr>
              <a:t>(</a:t>
            </a:r>
            <a:r>
              <a:rPr sz="1200" dirty="0">
                <a:solidFill>
                  <a:srgbClr val="657422"/>
                </a:solidFill>
                <a:latin typeface="Courier"/>
              </a:rPr>
              <a:t>x=</a:t>
            </a:r>
            <a:r>
              <a:rPr sz="1200" dirty="0">
                <a:solidFill>
                  <a:srgbClr val="4758AB"/>
                </a:solidFill>
                <a:latin typeface="Courier"/>
              </a:rPr>
              <a:t>c</a:t>
            </a:r>
            <a:r>
              <a:rPr sz="1200" dirty="0">
                <a:solidFill>
                  <a:srgbClr val="003B4F"/>
                </a:solidFill>
                <a:latin typeface="Courier"/>
              </a:rPr>
              <a:t>(</a:t>
            </a:r>
            <a:r>
              <a:rPr sz="1200" dirty="0" err="1">
                <a:solidFill>
                  <a:srgbClr val="003B4F"/>
                </a:solidFill>
                <a:latin typeface="Courier"/>
              </a:rPr>
              <a:t>newX</a:t>
            </a:r>
            <a:r>
              <a:rPr sz="1200" dirty="0" err="1">
                <a:solidFill>
                  <a:srgbClr val="5E5E5E"/>
                </a:solidFill>
                <a:latin typeface="Courier"/>
              </a:rPr>
              <a:t>$</a:t>
            </a:r>
            <a:r>
              <a:rPr sz="1200" dirty="0" err="1">
                <a:solidFill>
                  <a:srgbClr val="003B4F"/>
                </a:solidFill>
                <a:latin typeface="Courier"/>
              </a:rPr>
              <a:t>speed,newX</a:t>
            </a:r>
            <a:r>
              <a:rPr sz="1200" dirty="0" err="1">
                <a:solidFill>
                  <a:srgbClr val="5E5E5E"/>
                </a:solidFill>
                <a:latin typeface="Courier"/>
              </a:rPr>
              <a:t>$</a:t>
            </a:r>
            <a:r>
              <a:rPr sz="1200" dirty="0" err="1">
                <a:solidFill>
                  <a:srgbClr val="003B4F"/>
                </a:solidFill>
                <a:latin typeface="Courier"/>
              </a:rPr>
              <a:t>speed</a:t>
            </a:r>
            <a:r>
              <a:rPr sz="1200" dirty="0">
                <a:solidFill>
                  <a:srgbClr val="003B4F"/>
                </a:solidFill>
                <a:latin typeface="Courier"/>
              </a:rPr>
              <a:t>[</a:t>
            </a:r>
            <a:r>
              <a:rPr sz="1200" dirty="0" err="1">
                <a:solidFill>
                  <a:srgbClr val="4758AB"/>
                </a:solidFill>
                <a:latin typeface="Courier"/>
              </a:rPr>
              <a:t>nrow</a:t>
            </a:r>
            <a:r>
              <a:rPr sz="1200" dirty="0">
                <a:solidFill>
                  <a:srgbClr val="003B4F"/>
                </a:solidFill>
                <a:latin typeface="Courier"/>
              </a:rPr>
              <a:t>(</a:t>
            </a:r>
            <a:r>
              <a:rPr sz="1200" dirty="0" err="1">
                <a:solidFill>
                  <a:srgbClr val="003B4F"/>
                </a:solidFill>
                <a:latin typeface="Courier"/>
              </a:rPr>
              <a:t>newX</a:t>
            </a:r>
            <a:r>
              <a:rPr sz="1200" dirty="0">
                <a:solidFill>
                  <a:srgbClr val="003B4F"/>
                </a:solidFill>
                <a:latin typeface="Courier"/>
              </a:rPr>
              <a:t>)</a:t>
            </a:r>
            <a:r>
              <a:rPr sz="1200" dirty="0">
                <a:solidFill>
                  <a:srgbClr val="5E5E5E"/>
                </a:solidFill>
                <a:latin typeface="Courier"/>
              </a:rPr>
              <a:t>:</a:t>
            </a:r>
            <a:r>
              <a:rPr sz="1200" dirty="0">
                <a:solidFill>
                  <a:srgbClr val="AD0000"/>
                </a:solidFill>
                <a:latin typeface="Courier"/>
              </a:rPr>
              <a:t>1</a:t>
            </a:r>
            <a:r>
              <a:rPr sz="1200" dirty="0">
                <a:solidFill>
                  <a:srgbClr val="003B4F"/>
                </a:solidFill>
                <a:latin typeface="Courier"/>
              </a:rPr>
              <a:t>]),</a:t>
            </a:r>
            <a:r>
              <a:rPr sz="1200" dirty="0">
                <a:solidFill>
                  <a:srgbClr val="657422"/>
                </a:solidFill>
                <a:latin typeface="Courier"/>
              </a:rPr>
              <a:t>y=</a:t>
            </a:r>
            <a:r>
              <a:rPr sz="1200" dirty="0">
                <a:solidFill>
                  <a:srgbClr val="4758AB"/>
                </a:solidFill>
                <a:latin typeface="Courier"/>
              </a:rPr>
              <a:t>c</a:t>
            </a:r>
            <a:r>
              <a:rPr sz="1200" dirty="0">
                <a:solidFill>
                  <a:srgbClr val="003B4F"/>
                </a:solidFill>
                <a:latin typeface="Courier"/>
              </a:rPr>
              <a:t>(</a:t>
            </a:r>
            <a:r>
              <a:rPr sz="1200" dirty="0" err="1">
                <a:solidFill>
                  <a:srgbClr val="003B4F"/>
                </a:solidFill>
                <a:latin typeface="Courier"/>
              </a:rPr>
              <a:t>predLow,predHigh</a:t>
            </a:r>
            <a:r>
              <a:rPr sz="1200" dirty="0">
                <a:solidFill>
                  <a:srgbClr val="003B4F"/>
                </a:solidFill>
                <a:latin typeface="Courier"/>
              </a:rPr>
              <a:t>[</a:t>
            </a:r>
            <a:r>
              <a:rPr sz="1200" dirty="0" err="1">
                <a:solidFill>
                  <a:srgbClr val="4758AB"/>
                </a:solidFill>
                <a:latin typeface="Courier"/>
              </a:rPr>
              <a:t>nrow</a:t>
            </a:r>
            <a:r>
              <a:rPr sz="1200" dirty="0">
                <a:solidFill>
                  <a:srgbClr val="003B4F"/>
                </a:solidFill>
                <a:latin typeface="Courier"/>
              </a:rPr>
              <a:t>(</a:t>
            </a:r>
            <a:r>
              <a:rPr sz="1200" dirty="0" err="1">
                <a:solidFill>
                  <a:srgbClr val="003B4F"/>
                </a:solidFill>
                <a:latin typeface="Courier"/>
              </a:rPr>
              <a:t>newX</a:t>
            </a:r>
            <a:r>
              <a:rPr sz="1200" dirty="0">
                <a:solidFill>
                  <a:srgbClr val="003B4F"/>
                </a:solidFill>
                <a:latin typeface="Courier"/>
              </a:rPr>
              <a:t>)</a:t>
            </a:r>
            <a:r>
              <a:rPr sz="1200" dirty="0">
                <a:solidFill>
                  <a:srgbClr val="5E5E5E"/>
                </a:solidFill>
                <a:latin typeface="Courier"/>
              </a:rPr>
              <a:t>:</a:t>
            </a:r>
            <a:r>
              <a:rPr sz="1200" dirty="0">
                <a:solidFill>
                  <a:srgbClr val="AD0000"/>
                </a:solidFill>
                <a:latin typeface="Courier"/>
              </a:rPr>
              <a:t>1</a:t>
            </a:r>
            <a:r>
              <a:rPr sz="1200" dirty="0">
                <a:solidFill>
                  <a:srgbClr val="003B4F"/>
                </a:solidFill>
                <a:latin typeface="Courier"/>
              </a:rPr>
              <a:t>]),</a:t>
            </a:r>
            <a:r>
              <a:rPr sz="1200" dirty="0">
                <a:solidFill>
                  <a:srgbClr val="657422"/>
                </a:solidFill>
                <a:latin typeface="Courier"/>
              </a:rPr>
              <a:t>col=</a:t>
            </a:r>
            <a:r>
              <a:rPr sz="1200" dirty="0" err="1">
                <a:solidFill>
                  <a:srgbClr val="4758AB"/>
                </a:solidFill>
                <a:latin typeface="Courier"/>
              </a:rPr>
              <a:t>rgb</a:t>
            </a:r>
            <a:r>
              <a:rPr sz="1200" dirty="0">
                <a:solidFill>
                  <a:srgbClr val="003B4F"/>
                </a:solidFill>
                <a:latin typeface="Courier"/>
              </a:rPr>
              <a:t>(</a:t>
            </a:r>
            <a:r>
              <a:rPr sz="1200" dirty="0">
                <a:solidFill>
                  <a:srgbClr val="AD0000"/>
                </a:solidFill>
                <a:latin typeface="Courier"/>
              </a:rPr>
              <a:t>70</a:t>
            </a:r>
            <a:r>
              <a:rPr sz="1200" dirty="0">
                <a:solidFill>
                  <a:srgbClr val="003B4F"/>
                </a:solidFill>
                <a:latin typeface="Courier"/>
              </a:rPr>
              <a:t>,</a:t>
            </a:r>
            <a:r>
              <a:rPr sz="1200" dirty="0">
                <a:solidFill>
                  <a:srgbClr val="AD0000"/>
                </a:solidFill>
                <a:latin typeface="Courier"/>
              </a:rPr>
              <a:t>130</a:t>
            </a:r>
            <a:r>
              <a:rPr sz="1200" dirty="0">
                <a:solidFill>
                  <a:srgbClr val="003B4F"/>
                </a:solidFill>
                <a:latin typeface="Courier"/>
              </a:rPr>
              <a:t>,</a:t>
            </a:r>
            <a:r>
              <a:rPr sz="1200" dirty="0">
                <a:solidFill>
                  <a:srgbClr val="AD0000"/>
                </a:solidFill>
                <a:latin typeface="Courier"/>
              </a:rPr>
              <a:t>180</a:t>
            </a:r>
            <a:r>
              <a:rPr sz="1200" dirty="0">
                <a:solidFill>
                  <a:srgbClr val="003B4F"/>
                </a:solidFill>
                <a:latin typeface="Courier"/>
              </a:rPr>
              <a:t>,</a:t>
            </a:r>
            <a:r>
              <a:rPr sz="1200" dirty="0">
                <a:solidFill>
                  <a:srgbClr val="657422"/>
                </a:solidFill>
                <a:latin typeface="Courier"/>
              </a:rPr>
              <a:t>alpha=</a:t>
            </a:r>
            <a:r>
              <a:rPr sz="1200" dirty="0">
                <a:solidFill>
                  <a:srgbClr val="AD0000"/>
                </a:solidFill>
                <a:latin typeface="Courier"/>
              </a:rPr>
              <a:t>100</a:t>
            </a:r>
            <a:r>
              <a:rPr sz="1200" dirty="0">
                <a:solidFill>
                  <a:srgbClr val="003B4F"/>
                </a:solidFill>
                <a:latin typeface="Courier"/>
              </a:rPr>
              <a:t>,</a:t>
            </a:r>
            <a:r>
              <a:rPr sz="1200" dirty="0">
                <a:solidFill>
                  <a:srgbClr val="657422"/>
                </a:solidFill>
                <a:latin typeface="Courier"/>
              </a:rPr>
              <a:t>maxColorValue=</a:t>
            </a:r>
            <a:r>
              <a:rPr sz="1200" dirty="0">
                <a:solidFill>
                  <a:srgbClr val="AD0000"/>
                </a:solidFill>
                <a:latin typeface="Courier"/>
              </a:rPr>
              <a:t>255</a:t>
            </a:r>
            <a:r>
              <a:rPr sz="1200" dirty="0">
                <a:solidFill>
                  <a:srgbClr val="003B4F"/>
                </a:solidFill>
                <a:latin typeface="Courier"/>
              </a:rPr>
              <a:t>),</a:t>
            </a:r>
            <a:r>
              <a:rPr sz="1200" dirty="0">
                <a:solidFill>
                  <a:srgbClr val="657422"/>
                </a:solidFill>
                <a:latin typeface="Courier"/>
              </a:rPr>
              <a:t>border=</a:t>
            </a:r>
            <a:r>
              <a:rPr sz="1200" dirty="0">
                <a:solidFill>
                  <a:srgbClr val="8F5902"/>
                </a:solidFill>
                <a:latin typeface="Courier"/>
              </a:rPr>
              <a:t>NA</a:t>
            </a:r>
            <a:r>
              <a:rPr sz="1200" dirty="0">
                <a:solidFill>
                  <a:srgbClr val="003B4F"/>
                </a:solidFill>
                <a:latin typeface="Courier"/>
              </a:rPr>
              <a:t>)</a:t>
            </a:r>
          </a:p>
        </p:txBody>
      </p:sp>
      <p:pic>
        <p:nvPicPr>
          <p:cNvPr id="3" name="Picture 1" descr="MLW_KUHeS_RandStatistics_Session5_files/figure-pptx/unnamed-chunk-9-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14:m>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𝑌</m:t>
                    </m:r>
                  </m:oMath>
                </a14:m>
                <a:r>
                  <a:rPr dirty="0"/>
                  <a:t> - random variables (here: X = predictor</a:t>
                </a:r>
                <a:r>
                  <a:rPr lang="en-GB" dirty="0"/>
                  <a:t>/independent/explanatory</a:t>
                </a:r>
                <a:r>
                  <a:rPr dirty="0"/>
                  <a:t>, Y = response</a:t>
                </a:r>
                <a:r>
                  <a:rPr lang="en-GB" dirty="0"/>
                  <a:t>/dependent</a:t>
                </a:r>
                <a:r>
                  <a:rPr dirty="0"/>
                  <a:t>)</a:t>
                </a:r>
              </a:p>
              <a:p>
                <a:pPr lvl="0"/>
                <a14:m>
                  <m:oMath xmlns:m="http://schemas.openxmlformats.org/officeDocument/2006/math">
                    <m:r>
                      <a:rPr>
                        <a:latin typeface="Cambria Math" panose="02040503050406030204" pitchFamily="18" charset="0"/>
                      </a:rPr>
                      <m:t>𝑥</m:t>
                    </m:r>
                    <m:r>
                      <a:rPr>
                        <a:latin typeface="Cambria Math" panose="02040503050406030204" pitchFamily="18" charset="0"/>
                      </a:rPr>
                      <m:t>,</m:t>
                    </m:r>
                    <m:r>
                      <a:rPr>
                        <a:latin typeface="Cambria Math" panose="02040503050406030204" pitchFamily="18" charset="0"/>
                      </a:rPr>
                      <m:t>𝑦</m:t>
                    </m:r>
                  </m:oMath>
                </a14:m>
                <a:r>
                  <a:rPr dirty="0"/>
                  <a:t> - measured / observed values</a:t>
                </a:r>
              </a:p>
              <a:p>
                <a:pPr lvl="0"/>
                <a14:m>
                  <m:oMath xmlns:m="http://schemas.openxmlformats.org/officeDocument/2006/math">
                    <m:r>
                      <a:rPr>
                        <a:latin typeface="Cambria Math" panose="02040503050406030204" pitchFamily="18" charset="0"/>
                      </a:rPr>
                      <m:t>𝜖</m:t>
                    </m:r>
                  </m:oMath>
                </a14:m>
                <a:r>
                  <a:rPr dirty="0"/>
                  <a:t> - random variable (here: error / residual)</a:t>
                </a:r>
              </a:p>
              <a:p>
                <a:pPr lvl="0"/>
                <a14:m>
                  <m:oMath xmlns:m="http://schemas.openxmlformats.org/officeDocument/2006/math">
                    <m:r>
                      <a:rPr>
                        <a:latin typeface="Cambria Math" panose="02040503050406030204" pitchFamily="18" charset="0"/>
                      </a:rPr>
                      <m:t>𝛉</m:t>
                    </m:r>
                  </m:oMath>
                </a14:m>
                <a:r>
                  <a:rPr dirty="0"/>
                  <a:t> - a vector of parameters</a:t>
                </a:r>
              </a:p>
              <a:p>
                <a:pPr lvl="0"/>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𝑋</m:t>
                        </m:r>
                      </m:e>
                    </m:acc>
                  </m:oMath>
                </a14:m>
                <a:r>
                  <a:rPr dirty="0"/>
                  <a:t>,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𝑌</m:t>
                        </m:r>
                      </m:e>
                    </m:acc>
                  </m:oMath>
                </a14:m>
                <a:r>
                  <a:rPr dirty="0"/>
                  <a:t> - sample mean estimators for X, Y</a:t>
                </a:r>
              </a:p>
              <a:p>
                <a:pPr lvl="0"/>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𝑥</m:t>
                        </m:r>
                      </m:e>
                    </m:acc>
                  </m:oMath>
                </a14:m>
                <a:r>
                  <a:rPr dirty="0"/>
                  <a:t>,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𝑦</m:t>
                        </m:r>
                      </m:e>
                    </m:acc>
                  </m:oMath>
                </a14:m>
                <a:r>
                  <a:rPr dirty="0"/>
                  <a:t> - sample mean estimates of X, Y</a:t>
                </a:r>
              </a:p>
              <a:p>
                <a:pPr lvl="0"/>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𝑇</m:t>
                        </m:r>
                      </m:e>
                    </m:acc>
                  </m:oMath>
                </a14:m>
                <a:r>
                  <a:rPr dirty="0"/>
                  <a:t>,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𝑡</m:t>
                        </m:r>
                      </m:e>
                    </m:acc>
                  </m:oMath>
                </a14:m>
                <a:r>
                  <a:rPr dirty="0"/>
                  <a:t> - given a statistic T, estimator and estimate of T</a:t>
                </a:r>
              </a:p>
              <a:p>
                <a:pPr lvl="0"/>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oMath>
                </a14:m>
                <a:r>
                  <a:rPr dirty="0"/>
                  <a:t> - probability of an event A occurring</a:t>
                </a: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r>
                  <a:rPr dirty="0"/>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𝑌</m:t>
                        </m:r>
                      </m:sub>
                    </m:sSub>
                    <m:d>
                      <m:dPr>
                        <m:ctrlPr>
                          <a:rPr i="1">
                            <a:latin typeface="Cambria Math" panose="02040503050406030204" pitchFamily="18" charset="0"/>
                          </a:rPr>
                        </m:ctrlPr>
                      </m:dPr>
                      <m:e>
                        <m:r>
                          <a:rPr>
                            <a:latin typeface="Cambria Math" panose="02040503050406030204" pitchFamily="18" charset="0"/>
                          </a:rPr>
                          <m:t>.</m:t>
                        </m:r>
                      </m:e>
                    </m:d>
                  </m:oMath>
                </a14:m>
                <a:r>
                  <a:rPr dirty="0"/>
                  <a:t> - distribution mass / density functions of X, Y</a:t>
                </a:r>
              </a:p>
              <a:p>
                <a:pPr lvl="0"/>
                <a14:m>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𝐹</m:t>
                    </m:r>
                  </m:oMath>
                </a14:m>
                <a:r>
                  <a:rPr dirty="0"/>
                  <a:t> - X distributed according to distribution function F</a:t>
                </a:r>
              </a:p>
              <a:p>
                <a:pPr lvl="0"/>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𝑋</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e>
                    </m:d>
                  </m:oMath>
                </a14:m>
                <a:r>
                  <a:rPr dirty="0"/>
                  <a:t>,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𝑇</m:t>
                        </m:r>
                      </m:e>
                    </m:d>
                  </m:oMath>
                </a14:m>
                <a:r>
                  <a:rPr dirty="0"/>
                  <a:t> - the expectation of X, Y, T respectively</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522" t="-1305"/>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a:t>
            </a:fld>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Non-identity link functions &amp; non-normal distributions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Suppose our response </a:t>
                </a:r>
                <a14:m>
                  <m:oMath xmlns:m="http://schemas.openxmlformats.org/officeDocument/2006/math">
                    <m:r>
                      <a:rPr>
                        <a:latin typeface="Cambria Math" panose="02040503050406030204" pitchFamily="18" charset="0"/>
                      </a:rPr>
                      <m:t>𝑌</m:t>
                    </m:r>
                  </m:oMath>
                </a14:m>
                <a:r>
                  <a:t> is a binary variable.</a:t>
                </a:r>
              </a:p>
              <a:p>
                <a:pPr marL="0" lvl="0" indent="0">
                  <a:buNone/>
                </a:pPr>
                <a:r>
                  <a:t>Obviously this will have a Bernoulli / binomial distribution: no problem for the GLM.</a:t>
                </a:r>
              </a:p>
              <a:p>
                <a:pPr marL="0" lvl="0" indent="0">
                  <a:buNone/>
                </a:pPr>
                <a:r>
                  <a:t>Our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𝑔</m:t>
                          </m:r>
                        </m:e>
                        <m:sup>
                          <m:r>
                            <a:rPr>
                              <a:latin typeface="Cambria Math" panose="02040503050406030204" pitchFamily="18" charset="0"/>
                            </a:rPr>
                            <m:t>−1</m:t>
                          </m:r>
                        </m:sup>
                      </m:sSup>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e>
                      </m:d>
                    </m:oMath>
                  </m:oMathPara>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If </a:t>
                </a:r>
                <a14:m>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m:t>
                    </m:r>
                    <m:r>
                      <a:rPr>
                        <a:latin typeface="Cambria Math" panose="02040503050406030204" pitchFamily="18" charset="0"/>
                      </a:rPr>
                      <m:t>𝑥</m:t>
                    </m:r>
                  </m:oMath>
                </a14:m>
                <a:r>
                  <a:t>, then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will the average change in risk, </a:t>
                </a:r>
                <a14:m>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oMath>
                </a14:m>
                <a:r>
                  <a:t>, for a one unit change in X.</a:t>
                </a:r>
              </a:p>
              <a:p>
                <a:pPr marL="0" lvl="0" indent="0">
                  <a:buNone/>
                </a:pPr>
                <a:r>
                  <a:t>I.e. an estimate for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will estimate the </a:t>
                </a:r>
                <a:r>
                  <a:rPr b="1"/>
                  <a:t>risk difference</a:t>
                </a:r>
                <a:r>
                  <a:t> associated with a one unit change in X.</a:t>
                </a:r>
              </a:p>
              <a:p>
                <a:pPr marL="0" lvl="0" indent="0">
                  <a:buNone/>
                </a:pPr>
                <a:r>
                  <a:t>But: given estimates </a:t>
                </a:r>
                <a14:m>
                  <m:oMath xmlns:m="http://schemas.openxmlformats.org/officeDocument/2006/math">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e>
                    </m:acc>
                    <m:r>
                      <a:rPr>
                        <a:latin typeface="Cambria Math" panose="02040503050406030204" pitchFamily="18" charset="0"/>
                      </a:rPr>
                      <m:t>,</m:t>
                    </m:r>
                    <m:acc>
                      <m:accPr>
                        <m:chr m:val="̂"/>
                        <m:ctrlPr>
                          <a:rPr i="1">
                            <a:latin typeface="Cambria Math" panose="02040503050406030204" pitchFamily="18" charset="0"/>
                          </a:rPr>
                        </m:ctrlPr>
                      </m:acc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e>
                    </m:acc>
                  </m:oMath>
                </a14:m>
                <a:r>
                  <a:t>, we can easily predict values for p outside of </a:t>
                </a:r>
                <a14:m>
                  <m:oMath xmlns:m="http://schemas.openxmlformats.org/officeDocument/2006/math">
                    <m:d>
                      <m:dPr>
                        <m:begChr m:val="["/>
                        <m:endChr m:val="]"/>
                        <m:ctrlPr>
                          <a:rPr i="1">
                            <a:latin typeface="Cambria Math" panose="02040503050406030204" pitchFamily="18" charset="0"/>
                          </a:rPr>
                        </m:ctrlPr>
                      </m:dPr>
                      <m:e>
                        <m:r>
                          <a:rPr>
                            <a:latin typeface="Cambria Math" panose="02040503050406030204" pitchFamily="18" charset="0"/>
                          </a:rPr>
                          <m:t>0,1</m:t>
                        </m:r>
                      </m:e>
                    </m:d>
                  </m:oMath>
                </a14:m>
                <a:r>
                  <a:t>. So an identity-link model for a binary outcome, almost always is nonsense.</a:t>
                </a:r>
              </a:p>
              <a:p>
                <a:pPr marL="0" lvl="0" indent="0">
                  <a:buNone/>
                </a:pPr>
                <a:r>
                  <a:rPr>
                    <a:latin typeface="Courier"/>
                  </a:rPr>
                  <a:t>glm(y~x,family=binomial("identity"))</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52</a:t>
            </a:fld>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Let’s consider</a:t>
                </a:r>
              </a:p>
              <a:p>
                <a:pPr marL="0" lvl="0" indent="0">
                  <a:buNone/>
                </a:pPr>
                <a14:m>
                  <m:oMathPara xmlns:m="http://schemas.openxmlformats.org/officeDocument/2006/math">
                    <m:oMathParaPr>
                      <m:jc m:val="center"/>
                    </m:oMathParaPr>
                    <m:oMath xmlns:m="http://schemas.openxmlformats.org/officeDocument/2006/math">
                      <m:r>
                        <m:rPr>
                          <m:sty m:val="p"/>
                        </m:rPr>
                        <a:rPr>
                          <a:latin typeface="Cambria Math" panose="02040503050406030204" pitchFamily="18" charset="0"/>
                        </a:rPr>
                        <m:t>log</m:t>
                      </m:r>
                      <m:d>
                        <m:dPr>
                          <m:ctrlPr>
                            <a:rPr i="1">
                              <a:latin typeface="Cambria Math" panose="02040503050406030204" pitchFamily="18" charset="0"/>
                            </a:rPr>
                          </m:ctrlPr>
                        </m:dPr>
                        <m:e>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oMath>
                  </m:oMathPara>
                </a14:m>
                <a:endParaRPr/>
              </a:p>
              <a:p>
                <a:pPr marL="0" lvl="0" indent="0">
                  <a:buNone/>
                </a:pPr>
                <a:r>
                  <a:t>Now a one unit change in </a:t>
                </a:r>
                <a14:m>
                  <m:oMath xmlns:m="http://schemas.openxmlformats.org/officeDocument/2006/math">
                    <m:r>
                      <a:rPr>
                        <a:latin typeface="Cambria Math" panose="02040503050406030204" pitchFamily="18" charset="0"/>
                      </a:rPr>
                      <m:t>𝑋</m:t>
                    </m:r>
                  </m:oMath>
                </a14:m>
                <a:r>
                  <a:t> will results in a difference in logs, i.e. a log of a ratio.</a:t>
                </a:r>
              </a:p>
              <a:p>
                <a:pPr marL="0" lvl="0" indent="0">
                  <a:buNone/>
                </a:pP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𝑒</m:t>
                        </m:r>
                      </m:e>
                      <m:sup>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up>
                    </m:sSup>
                  </m:oMath>
                </a14:m>
                <a:r>
                  <a:t> will be the </a:t>
                </a:r>
                <a:r>
                  <a:rPr b="1"/>
                  <a:t>risk ratio</a:t>
                </a:r>
                <a:r>
                  <a:t> or </a:t>
                </a:r>
                <a:r>
                  <a:rPr b="1"/>
                  <a:t>relative risk</a:t>
                </a:r>
                <a:r>
                  <a:t> associated with a one unit change in X.</a:t>
                </a:r>
              </a:p>
              <a:p>
                <a:pPr marL="0" lvl="0" indent="0">
                  <a:buNone/>
                </a:pPr>
                <a:r>
                  <a:t>However, since </a:t>
                </a:r>
                <a14:m>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oMath>
                </a14:m>
                <a:r>
                  <a:t> is a probability, </a:t>
                </a:r>
                <a14:m>
                  <m:oMath xmlns:m="http://schemas.openxmlformats.org/officeDocument/2006/math">
                    <m:r>
                      <a:rPr>
                        <a:latin typeface="Cambria Math" panose="02040503050406030204" pitchFamily="18" charset="0"/>
                      </a:rPr>
                      <m:t>𝑙𝑜𝑔</m:t>
                    </m:r>
                    <m:d>
                      <m:dPr>
                        <m:ctrlPr>
                          <a:rPr i="1">
                            <a:latin typeface="Cambria Math" panose="02040503050406030204" pitchFamily="18" charset="0"/>
                          </a:rPr>
                        </m:ctrlPr>
                      </m:dPr>
                      <m:e>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e>
                    </m:d>
                    <m:r>
                      <a:rPr>
                        <a:latin typeface="Cambria Math" panose="02040503050406030204" pitchFamily="18" charset="0"/>
                      </a:rPr>
                      <m:t>≤0</m:t>
                    </m:r>
                  </m:oMath>
                </a14:m>
                <a:r>
                  <a:t>.</a:t>
                </a:r>
              </a:p>
              <a:p>
                <a:pPr marL="0" lvl="0" indent="0">
                  <a:buNone/>
                </a:pPr>
                <a:r>
                  <a:t>So we can still sometimes predict impossible values.</a:t>
                </a:r>
              </a:p>
              <a:p>
                <a:pPr marL="0" lvl="0" indent="0">
                  <a:buNone/>
                </a:pPr>
                <a:r>
                  <a:t>Still: this is a useful model sometimes. It’s the log-binomial model.</a:t>
                </a:r>
              </a:p>
              <a:p>
                <a:pPr marL="0" lvl="0" indent="0">
                  <a:buNone/>
                </a:pPr>
                <a:r>
                  <a:rPr>
                    <a:latin typeface="Courier"/>
                  </a:rPr>
                  <a:t>glm(y~x,family=binomial("log"))</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53</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Now let’s take </a:t>
                </a:r>
                <a14:m>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m:t>
                    </m:r>
                    <m:r>
                      <a:rPr>
                        <a:latin typeface="Cambria Math" panose="02040503050406030204" pitchFamily="18" charset="0"/>
                      </a:rPr>
                      <m:t>𝑙𝑜𝑔</m:t>
                    </m:r>
                    <m:d>
                      <m:dPr>
                        <m:ctrlPr>
                          <a:rPr i="1">
                            <a:latin typeface="Cambria Math" panose="02040503050406030204" pitchFamily="18" charset="0"/>
                          </a:rPr>
                        </m:ctrlPr>
                      </m:dPr>
                      <m:e>
                        <m:r>
                          <a:rPr>
                            <a:latin typeface="Cambria Math" panose="02040503050406030204" pitchFamily="18" charset="0"/>
                          </a:rPr>
                          <m:t>𝑥</m:t>
                        </m:r>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𝑥</m:t>
                            </m:r>
                          </m:e>
                        </m:d>
                      </m:e>
                    </m:d>
                  </m:oMath>
                </a14:m>
                <a:r>
                  <a:t>, the </a:t>
                </a:r>
                <a:r>
                  <a:rPr b="1"/>
                  <a:t>logit</a:t>
                </a:r>
                <a:r>
                  <a:t> function.</a:t>
                </a:r>
              </a:p>
              <a:p>
                <a:pPr marL="0" lvl="0" indent="0">
                  <a:buNone/>
                </a:pPr>
                <a:r>
                  <a:t>This yields the </a:t>
                </a:r>
                <a:r>
                  <a:rPr b="1"/>
                  <a:t>logistic regression</a:t>
                </a:r>
                <a:r>
                  <a:t> model:</a:t>
                </a:r>
              </a:p>
              <a:p>
                <a:pPr marL="0" lvl="0" indent="0">
                  <a:buNone/>
                </a:pPr>
                <a14:m>
                  <m:oMathPara xmlns:m="http://schemas.openxmlformats.org/officeDocument/2006/math">
                    <m:oMathParaPr>
                      <m:jc m:val="center"/>
                    </m:oMathParaPr>
                    <m:oMath xmlns:m="http://schemas.openxmlformats.org/officeDocument/2006/math">
                      <m:r>
                        <m:rPr>
                          <m:nor/>
                        </m:rPr>
                        <a:rPr/>
                        <m:t>logit</m:t>
                      </m:r>
                      <m:d>
                        <m:dPr>
                          <m:ctrlPr>
                            <a:rPr i="1">
                              <a:latin typeface="Cambria Math" panose="02040503050406030204" pitchFamily="18" charset="0"/>
                            </a:rPr>
                          </m:ctrlPr>
                        </m:dPr>
                        <m:e>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oMath>
                  </m:oMathPara>
                </a14:m>
                <a:endParaRPr/>
              </a:p>
              <a:p>
                <a:pPr marL="0" lvl="0" indent="0">
                  <a:buNone/>
                </a:pPr>
                <a:r>
                  <a:t>Now a one unit change in X will result in the log of a ratio of odds, i.e.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𝑒</m:t>
                        </m:r>
                      </m:e>
                      <m:sup>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up>
                    </m:sSup>
                  </m:oMath>
                </a14:m>
                <a:r>
                  <a:t> will be the </a:t>
                </a:r>
                <a:r>
                  <a:rPr b="1"/>
                  <a:t>odds ratio</a:t>
                </a:r>
                <a:r>
                  <a:t> associated with a one unit change in X.</a:t>
                </a:r>
              </a:p>
              <a:p>
                <a:pPr marL="0" lvl="0" indent="0">
                  <a:buNone/>
                </a:pPr>
                <a:r>
                  <a:t>Logistic regression is a </a:t>
                </a:r>
                <a:r>
                  <a:rPr i="1"/>
                  <a:t>direct probability model</a:t>
                </a:r>
                <a:r>
                  <a:t>: no distributional assumptions beyond the fact that we assume individual events to be the result of a probability.</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81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54</a:t>
            </a:fld>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Binomial data can be presented in 2 forms:</a:t>
                </a:r>
              </a:p>
              <a:p>
                <a:pPr lvl="0"/>
                <a:r>
                  <a:rPr dirty="0"/>
                  <a:t>ungrouped; every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r>
                      <a:rPr>
                        <a:latin typeface="Cambria Math" panose="02040503050406030204" pitchFamily="18" charset="0"/>
                      </a:rPr>
                      <m:t>∈{0,1}</m:t>
                    </m:r>
                  </m:oMath>
                </a14:m>
                <a:r>
                  <a:rPr dirty="0"/>
                  <a:t> and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𝑖</m:t>
                        </m:r>
                      </m:sub>
                    </m:sSub>
                    <m:r>
                      <a:rPr>
                        <a:latin typeface="Cambria Math" panose="02040503050406030204" pitchFamily="18" charset="0"/>
                      </a:rPr>
                      <m:t>=1</m:t>
                    </m:r>
                  </m:oMath>
                </a14:m>
                <a:endParaRPr dirty="0"/>
              </a:p>
              <a:p>
                <a:pPr lvl="0"/>
                <a:r>
                  <a:rPr dirty="0"/>
                  <a:t>grouped; our data has been grouped (e.g. by class, by household, by village) and we only observe the number of events among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𝑖</m:t>
                        </m:r>
                      </m:sub>
                    </m:sSub>
                  </m:oMath>
                </a14:m>
                <a:r>
                  <a:rPr dirty="0"/>
                  <a:t> trials in each group: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𝑌</m:t>
                        </m:r>
                      </m:e>
                      <m:sub>
                        <m:r>
                          <a:rPr>
                            <a:latin typeface="Cambria Math" panose="02040503050406030204" pitchFamily="18" charset="0"/>
                          </a:rPr>
                          <m:t>𝑖</m:t>
                        </m:r>
                      </m:sub>
                    </m:sSub>
                    <m:r>
                      <a:rPr>
                        <a:latin typeface="Cambria Math" panose="02040503050406030204" pitchFamily="18" charset="0"/>
                      </a:rPr>
                      <m:t>∈{0,1,…,</m:t>
                    </m:r>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𝑖</m:t>
                        </m:r>
                      </m:sub>
                    </m:sSub>
                    <m:r>
                      <a:rPr>
                        <a:latin typeface="Cambria Math" panose="02040503050406030204" pitchFamily="18" charset="0"/>
                      </a:rPr>
                      <m:t>}</m:t>
                    </m:r>
                  </m:oMath>
                </a14:m>
                <a:r>
                  <a:rPr dirty="0"/>
                  <a:t> and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𝑚</m:t>
                        </m:r>
                      </m:e>
                      <m:sub>
                        <m:r>
                          <a:rPr>
                            <a:latin typeface="Cambria Math" panose="02040503050406030204" pitchFamily="18" charset="0"/>
                          </a:rPr>
                          <m:t>𝑖</m:t>
                        </m:r>
                      </m:sub>
                    </m:sSub>
                    <m:r>
                      <a:rPr>
                        <a:latin typeface="Cambria Math" panose="02040503050406030204" pitchFamily="18" charset="0"/>
                      </a:rPr>
                      <m:t>≥1</m:t>
                    </m:r>
                  </m:oMath>
                </a14:m>
                <a:endParaRPr dirty="0"/>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55</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40000" lnSpcReduction="20000"/>
          </a:bodyPr>
          <a:lstStyle/>
          <a:p>
            <a:pPr marL="0" lvl="0" indent="0">
              <a:buNone/>
            </a:pPr>
            <a:r>
              <a:t>Example</a:t>
            </a:r>
          </a:p>
          <a:p>
            <a:pPr lvl="0" indent="0">
              <a:buNone/>
            </a:pPr>
            <a:r>
              <a:rPr>
                <a:solidFill>
                  <a:srgbClr val="5E5E5E"/>
                </a:solidFill>
                <a:latin typeface="Courier"/>
              </a:rPr>
              <a:t># ungrouped</a:t>
            </a:r>
            <a:br/>
            <a:r>
              <a:rPr>
                <a:solidFill>
                  <a:srgbClr val="003B4F"/>
                </a:solidFill>
                <a:latin typeface="Courier"/>
              </a:rPr>
              <a:t>modLowBirthWeight&lt;-</a:t>
            </a:r>
            <a:r>
              <a:rPr>
                <a:solidFill>
                  <a:srgbClr val="4758AB"/>
                </a:solidFill>
                <a:latin typeface="Courier"/>
              </a:rPr>
              <a:t>glm</a:t>
            </a:r>
            <a:r>
              <a:rPr>
                <a:solidFill>
                  <a:srgbClr val="003B4F"/>
                </a:solidFill>
                <a:latin typeface="Courier"/>
              </a:rPr>
              <a:t>(lowbwt</a:t>
            </a:r>
            <a:r>
              <a:rPr>
                <a:solidFill>
                  <a:srgbClr val="5E5E5E"/>
                </a:solidFill>
                <a:latin typeface="Courier"/>
              </a:rPr>
              <a:t>~</a:t>
            </a:r>
            <a:r>
              <a:rPr>
                <a:solidFill>
                  <a:srgbClr val="003B4F"/>
                </a:solidFill>
                <a:latin typeface="Courier"/>
              </a:rPr>
              <a:t>Gestation,</a:t>
            </a:r>
            <a:r>
              <a:rPr>
                <a:solidFill>
                  <a:srgbClr val="657422"/>
                </a:solidFill>
                <a:latin typeface="Courier"/>
              </a:rPr>
              <a:t>data=</a:t>
            </a:r>
            <a:r>
              <a:rPr>
                <a:solidFill>
                  <a:srgbClr val="003B4F"/>
                </a:solidFill>
                <a:latin typeface="Courier"/>
              </a:rPr>
              <a:t>bw,</a:t>
            </a:r>
            <a:r>
              <a:rPr>
                <a:solidFill>
                  <a:srgbClr val="657422"/>
                </a:solidFill>
                <a:latin typeface="Courier"/>
              </a:rPr>
              <a:t>family=</a:t>
            </a:r>
            <a:r>
              <a:rPr>
                <a:solidFill>
                  <a:srgbClr val="003B4F"/>
                </a:solidFill>
                <a:latin typeface="Courier"/>
              </a:rPr>
              <a:t>binomial)</a:t>
            </a:r>
            <a:br/>
            <a:r>
              <a:rPr>
                <a:solidFill>
                  <a:srgbClr val="003B4F"/>
                </a:solidFill>
                <a:latin typeface="Courier"/>
              </a:rPr>
              <a:t> </a:t>
            </a:r>
            <a:r>
              <a:rPr>
                <a:solidFill>
                  <a:srgbClr val="5E5E5E"/>
                </a:solidFill>
                <a:latin typeface="Courier"/>
              </a:rPr>
              <a:t># family=binomial("logit") also works</a:t>
            </a:r>
            <a:br/>
            <a:r>
              <a:rPr>
                <a:solidFill>
                  <a:srgbClr val="4758AB"/>
                </a:solidFill>
                <a:latin typeface="Courier"/>
              </a:rPr>
              <a:t>summary</a:t>
            </a:r>
            <a:r>
              <a:rPr>
                <a:solidFill>
                  <a:srgbClr val="003B4F"/>
                </a:solidFill>
                <a:latin typeface="Courier"/>
              </a:rPr>
              <a:t>(modLowBirthWeight)</a:t>
            </a:r>
          </a:p>
          <a:p>
            <a:pPr lvl="0" indent="0">
              <a:buNone/>
            </a:pPr>
            <a:r>
              <a:rPr>
                <a:latin typeface="Courier"/>
              </a:rPr>
              <a:t>
Call:
glm(formula = lowbwt ~ Gestation, family = binomial, data = bw)
Coefficients:
            Estimate Std. Error z value Pr(&gt;|z|)   
(Intercept)  31.3127    11.3145   2.767  0.00565 **
Gestation    -0.8773     0.3046  -2.880  0.00398 **
---
Signif. codes:  0 '***' 0.001 '**' 0.01 '*' 0.05 '.' 0.1 ' ' 1
(Dispersion parameter for binomial family taken to be 1)
    Null deviance: 34.450  on 41  degrees of freedom
Residual deviance: 18.025  on 40  degrees of freedom
AIC: 22.025
Number of Fisher Scoring iterations: 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56</a:t>
            </a:fld>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Example</a:t>
            </a:r>
          </a:p>
          <a:p>
            <a:pPr lvl="0" indent="0">
              <a:buNone/>
            </a:pPr>
            <a:r>
              <a:rPr>
                <a:solidFill>
                  <a:srgbClr val="4758AB"/>
                </a:solidFill>
                <a:latin typeface="Courier"/>
              </a:rPr>
              <a:t>round</a:t>
            </a:r>
            <a:r>
              <a:rPr>
                <a:solidFill>
                  <a:srgbClr val="003B4F"/>
                </a:solidFill>
                <a:latin typeface="Courier"/>
              </a:rPr>
              <a:t>(</a:t>
            </a:r>
            <a:r>
              <a:rPr>
                <a:solidFill>
                  <a:srgbClr val="657422"/>
                </a:solidFill>
                <a:latin typeface="Courier"/>
              </a:rPr>
              <a:t>digits=</a:t>
            </a:r>
            <a:r>
              <a:rPr>
                <a:solidFill>
                  <a:srgbClr val="AD0000"/>
                </a:solidFill>
                <a:latin typeface="Courier"/>
              </a:rPr>
              <a:t>2</a:t>
            </a:r>
            <a:r>
              <a:rPr>
                <a:solidFill>
                  <a:srgbClr val="003B4F"/>
                </a:solidFill>
                <a:latin typeface="Courier"/>
              </a:rPr>
              <a:t>,</a:t>
            </a:r>
            <a:r>
              <a:rPr>
                <a:solidFill>
                  <a:srgbClr val="4758AB"/>
                </a:solidFill>
                <a:latin typeface="Courier"/>
              </a:rPr>
              <a:t>cbind</a:t>
            </a:r>
            <a:r>
              <a:rPr>
                <a:solidFill>
                  <a:srgbClr val="003B4F"/>
                </a:solidFill>
                <a:latin typeface="Courier"/>
              </a:rPr>
              <a:t>(</a:t>
            </a:r>
            <a:br/>
            <a:r>
              <a:rPr>
                <a:solidFill>
                  <a:srgbClr val="003B4F"/>
                </a:solidFill>
                <a:latin typeface="Courier"/>
              </a:rPr>
              <a:t>  </a:t>
            </a:r>
            <a:r>
              <a:rPr>
                <a:solidFill>
                  <a:srgbClr val="4758AB"/>
                </a:solidFill>
                <a:latin typeface="Courier"/>
              </a:rPr>
              <a:t>exp</a:t>
            </a:r>
            <a:r>
              <a:rPr>
                <a:solidFill>
                  <a:srgbClr val="003B4F"/>
                </a:solidFill>
                <a:latin typeface="Courier"/>
              </a:rPr>
              <a:t>(</a:t>
            </a:r>
            <a:r>
              <a:rPr>
                <a:solidFill>
                  <a:srgbClr val="4758AB"/>
                </a:solidFill>
                <a:latin typeface="Courier"/>
              </a:rPr>
              <a:t>coef</a:t>
            </a:r>
            <a:r>
              <a:rPr>
                <a:solidFill>
                  <a:srgbClr val="003B4F"/>
                </a:solidFill>
                <a:latin typeface="Courier"/>
              </a:rPr>
              <a:t>(modLowBirthWeight)),</a:t>
            </a:r>
            <a:br/>
            <a:r>
              <a:rPr>
                <a:solidFill>
                  <a:srgbClr val="003B4F"/>
                </a:solidFill>
                <a:latin typeface="Courier"/>
              </a:rPr>
              <a:t>  </a:t>
            </a:r>
            <a:r>
              <a:rPr>
                <a:solidFill>
                  <a:srgbClr val="4758AB"/>
                </a:solidFill>
                <a:latin typeface="Courier"/>
              </a:rPr>
              <a:t>exp</a:t>
            </a:r>
            <a:r>
              <a:rPr>
                <a:solidFill>
                  <a:srgbClr val="003B4F"/>
                </a:solidFill>
                <a:latin typeface="Courier"/>
              </a:rPr>
              <a:t>(</a:t>
            </a:r>
            <a:r>
              <a:rPr>
                <a:solidFill>
                  <a:srgbClr val="4758AB"/>
                </a:solidFill>
                <a:latin typeface="Courier"/>
              </a:rPr>
              <a:t>confint</a:t>
            </a:r>
            <a:r>
              <a:rPr>
                <a:solidFill>
                  <a:srgbClr val="003B4F"/>
                </a:solidFill>
                <a:latin typeface="Courier"/>
              </a:rPr>
              <a:t>(modLowBirthWeight))</a:t>
            </a:r>
            <a:br/>
            <a:r>
              <a:rPr>
                <a:solidFill>
                  <a:srgbClr val="003B4F"/>
                </a:solidFill>
                <a:latin typeface="Courier"/>
              </a:rPr>
              <a:t>))</a:t>
            </a:r>
          </a:p>
          <a:p>
            <a:pPr lvl="0" indent="0">
              <a:buNone/>
            </a:pPr>
            <a:r>
              <a:rPr>
                <a:latin typeface="Courier"/>
              </a:rPr>
              <a:t>                             2.5 %       97.5 %
(Intercept) 3.971124e+13 501487.34 1.146583e+26
Gestation   4.200000e-01      0.19 6.800000e-01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57</a:t>
            </a:fld>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55000" lnSpcReduction="20000"/>
          </a:bodyPr>
          <a:lstStyle/>
          <a:p>
            <a:pPr marL="0" lvl="0" indent="0">
              <a:buNone/>
            </a:pPr>
            <a:r>
              <a:rPr dirty="0"/>
              <a:t>Example</a:t>
            </a:r>
          </a:p>
          <a:p>
            <a:pPr lvl="0" indent="0">
              <a:buNone/>
            </a:pPr>
            <a:r>
              <a:rPr dirty="0">
                <a:solidFill>
                  <a:srgbClr val="5E5E5E"/>
                </a:solidFill>
                <a:latin typeface="Courier"/>
              </a:rPr>
              <a:t># grouped</a:t>
            </a:r>
            <a:br>
              <a:rPr dirty="0"/>
            </a:br>
            <a:r>
              <a:rPr dirty="0" err="1">
                <a:solidFill>
                  <a:srgbClr val="003B4F"/>
                </a:solidFill>
                <a:latin typeface="Courier"/>
              </a:rPr>
              <a:t>modTitanic</a:t>
            </a:r>
            <a:r>
              <a:rPr dirty="0">
                <a:solidFill>
                  <a:srgbClr val="003B4F"/>
                </a:solidFill>
                <a:latin typeface="Courier"/>
              </a:rPr>
              <a:t>&lt;-</a:t>
            </a:r>
            <a:r>
              <a:rPr dirty="0" err="1">
                <a:solidFill>
                  <a:srgbClr val="4758AB"/>
                </a:solidFill>
                <a:latin typeface="Courier"/>
              </a:rPr>
              <a:t>glm</a:t>
            </a:r>
            <a:r>
              <a:rPr dirty="0">
                <a:solidFill>
                  <a:srgbClr val="003B4F"/>
                </a:solidFill>
                <a:latin typeface="Courier"/>
              </a:rPr>
              <a:t>(</a:t>
            </a:r>
            <a:r>
              <a:rPr dirty="0" err="1">
                <a:solidFill>
                  <a:srgbClr val="4758AB"/>
                </a:solidFill>
                <a:latin typeface="Courier"/>
              </a:rPr>
              <a:t>cbind</a:t>
            </a:r>
            <a:r>
              <a:rPr dirty="0">
                <a:solidFill>
                  <a:srgbClr val="003B4F"/>
                </a:solidFill>
                <a:latin typeface="Courier"/>
              </a:rPr>
              <a:t>(survivors, dead) </a:t>
            </a:r>
            <a:r>
              <a:rPr dirty="0">
                <a:solidFill>
                  <a:srgbClr val="5E5E5E"/>
                </a:solidFill>
                <a:latin typeface="Courier"/>
              </a:rPr>
              <a:t>~</a:t>
            </a:r>
            <a:r>
              <a:rPr dirty="0">
                <a:solidFill>
                  <a:srgbClr val="003B4F"/>
                </a:solidFill>
                <a:latin typeface="Courier"/>
              </a:rPr>
              <a:t> class </a:t>
            </a:r>
            <a:r>
              <a:rPr dirty="0">
                <a:solidFill>
                  <a:srgbClr val="5E5E5E"/>
                </a:solidFill>
                <a:latin typeface="Courier"/>
              </a:rPr>
              <a:t>+</a:t>
            </a:r>
            <a:r>
              <a:rPr dirty="0">
                <a:solidFill>
                  <a:srgbClr val="003B4F"/>
                </a:solidFill>
                <a:latin typeface="Courier"/>
              </a:rPr>
              <a:t> age </a:t>
            </a:r>
            <a:r>
              <a:rPr dirty="0">
                <a:solidFill>
                  <a:srgbClr val="5E5E5E"/>
                </a:solidFill>
                <a:latin typeface="Courier"/>
              </a:rPr>
              <a:t>+</a:t>
            </a:r>
            <a:r>
              <a:rPr dirty="0">
                <a:solidFill>
                  <a:srgbClr val="003B4F"/>
                </a:solidFill>
                <a:latin typeface="Courier"/>
              </a:rPr>
              <a:t> sex </a:t>
            </a:r>
            <a:r>
              <a:rPr dirty="0">
                <a:solidFill>
                  <a:srgbClr val="5E5E5E"/>
                </a:solidFill>
                <a:latin typeface="Courier"/>
              </a:rPr>
              <a:t>+</a:t>
            </a:r>
            <a:r>
              <a:rPr dirty="0">
                <a:solidFill>
                  <a:srgbClr val="003B4F"/>
                </a:solidFill>
                <a:latin typeface="Courier"/>
              </a:rPr>
              <a:t> class</a:t>
            </a:r>
            <a:r>
              <a:rPr dirty="0">
                <a:solidFill>
                  <a:srgbClr val="5E5E5E"/>
                </a:solidFill>
                <a:latin typeface="Courier"/>
              </a:rPr>
              <a:t>*</a:t>
            </a:r>
            <a:r>
              <a:rPr dirty="0">
                <a:solidFill>
                  <a:srgbClr val="003B4F"/>
                </a:solidFill>
                <a:latin typeface="Courier"/>
              </a:rPr>
              <a:t>sex,</a:t>
            </a:r>
            <a:br>
              <a:rPr dirty="0"/>
            </a:br>
            <a:r>
              <a:rPr dirty="0">
                <a:solidFill>
                  <a:srgbClr val="003B4F"/>
                </a:solidFill>
                <a:latin typeface="Courier"/>
              </a:rPr>
              <a:t>                </a:t>
            </a:r>
            <a:r>
              <a:rPr dirty="0">
                <a:solidFill>
                  <a:srgbClr val="657422"/>
                </a:solidFill>
                <a:latin typeface="Courier"/>
              </a:rPr>
              <a:t>data =</a:t>
            </a:r>
            <a:r>
              <a:rPr dirty="0">
                <a:solidFill>
                  <a:srgbClr val="003B4F"/>
                </a:solidFill>
                <a:latin typeface="Courier"/>
              </a:rPr>
              <a:t> titanic,</a:t>
            </a:r>
            <a:br>
              <a:rPr dirty="0"/>
            </a:br>
            <a:r>
              <a:rPr dirty="0">
                <a:solidFill>
                  <a:srgbClr val="003B4F"/>
                </a:solidFill>
                <a:latin typeface="Courier"/>
              </a:rPr>
              <a:t>                </a:t>
            </a:r>
            <a:r>
              <a:rPr dirty="0">
                <a:solidFill>
                  <a:srgbClr val="657422"/>
                </a:solidFill>
                <a:latin typeface="Courier"/>
              </a:rPr>
              <a:t>family =</a:t>
            </a:r>
            <a:r>
              <a:rPr dirty="0">
                <a:solidFill>
                  <a:srgbClr val="003B4F"/>
                </a:solidFill>
                <a:latin typeface="Courier"/>
              </a:rPr>
              <a:t> </a:t>
            </a:r>
            <a:r>
              <a:rPr dirty="0">
                <a:solidFill>
                  <a:srgbClr val="4758AB"/>
                </a:solidFill>
                <a:latin typeface="Courier"/>
              </a:rPr>
              <a:t>binomial</a:t>
            </a:r>
            <a:r>
              <a:rPr dirty="0">
                <a:solidFill>
                  <a:srgbClr val="003B4F"/>
                </a:solidFill>
                <a:latin typeface="Courier"/>
              </a:rPr>
              <a:t>(</a:t>
            </a:r>
            <a:r>
              <a:rPr dirty="0">
                <a:solidFill>
                  <a:srgbClr val="20794D"/>
                </a:solidFill>
                <a:latin typeface="Courier"/>
              </a:rPr>
              <a:t>"logit"</a:t>
            </a:r>
            <a:r>
              <a:rPr dirty="0">
                <a:solidFill>
                  <a:srgbClr val="003B4F"/>
                </a:solidFill>
                <a:latin typeface="Courier"/>
              </a:rPr>
              <a:t>))</a:t>
            </a:r>
            <a:br>
              <a:rPr dirty="0"/>
            </a:br>
            <a:br>
              <a:rPr dirty="0"/>
            </a:br>
            <a:r>
              <a:rPr dirty="0">
                <a:solidFill>
                  <a:srgbClr val="4758AB"/>
                </a:solidFill>
                <a:latin typeface="Courier"/>
              </a:rPr>
              <a:t>summary</a:t>
            </a:r>
            <a:r>
              <a:rPr dirty="0">
                <a:solidFill>
                  <a:srgbClr val="003B4F"/>
                </a:solidFill>
                <a:latin typeface="Courier"/>
              </a:rPr>
              <a:t>(</a:t>
            </a:r>
            <a:r>
              <a:rPr dirty="0" err="1">
                <a:solidFill>
                  <a:srgbClr val="003B4F"/>
                </a:solidFill>
                <a:latin typeface="Courier"/>
              </a:rPr>
              <a:t>modTitanic</a:t>
            </a:r>
            <a:r>
              <a:rPr dirty="0">
                <a:solidFill>
                  <a:srgbClr val="003B4F"/>
                </a:solidFill>
                <a:latin typeface="Courier"/>
              </a:rPr>
              <a:t>)</a:t>
            </a:r>
            <a:br>
              <a:rPr dirty="0"/>
            </a:br>
            <a:r>
              <a:rPr i="1" dirty="0">
                <a:solidFill>
                  <a:srgbClr val="5E5E5E"/>
                </a:solidFill>
                <a:latin typeface="Courier"/>
              </a:rPr>
              <a:t>## </a:t>
            </a:r>
            <a:br>
              <a:rPr dirty="0"/>
            </a:br>
            <a:r>
              <a:rPr i="1" dirty="0">
                <a:solidFill>
                  <a:srgbClr val="5E5E5E"/>
                </a:solidFill>
                <a:latin typeface="Courier"/>
              </a:rPr>
              <a:t>## Call:</a:t>
            </a:r>
            <a:br>
              <a:rPr dirty="0"/>
            </a:br>
            <a:r>
              <a:rPr i="1" dirty="0">
                <a:solidFill>
                  <a:srgbClr val="5E5E5E"/>
                </a:solidFill>
                <a:latin typeface="Courier"/>
              </a:rPr>
              <a:t>## </a:t>
            </a:r>
            <a:r>
              <a:rPr i="1" dirty="0" err="1">
                <a:solidFill>
                  <a:srgbClr val="5E5E5E"/>
                </a:solidFill>
                <a:latin typeface="Courier"/>
              </a:rPr>
              <a:t>glm</a:t>
            </a:r>
            <a:r>
              <a:rPr i="1" dirty="0">
                <a:solidFill>
                  <a:srgbClr val="5E5E5E"/>
                </a:solidFill>
                <a:latin typeface="Courier"/>
              </a:rPr>
              <a:t>(formula = </a:t>
            </a:r>
            <a:r>
              <a:rPr i="1" dirty="0" err="1">
                <a:solidFill>
                  <a:srgbClr val="5E5E5E"/>
                </a:solidFill>
                <a:latin typeface="Courier"/>
              </a:rPr>
              <a:t>cbind</a:t>
            </a:r>
            <a:r>
              <a:rPr i="1" dirty="0">
                <a:solidFill>
                  <a:srgbClr val="5E5E5E"/>
                </a:solidFill>
                <a:latin typeface="Courier"/>
              </a:rPr>
              <a:t>(survivors, dead) ~ class + age + sex + class * </a:t>
            </a:r>
            <a:br>
              <a:rPr dirty="0"/>
            </a:br>
            <a:r>
              <a:rPr i="1" dirty="0">
                <a:solidFill>
                  <a:srgbClr val="5E5E5E"/>
                </a:solidFill>
                <a:latin typeface="Courier"/>
              </a:rPr>
              <a:t>##     sex, family = binomial("logit"), data = titanic)</a:t>
            </a:r>
            <a:br>
              <a:rPr dirty="0"/>
            </a:br>
            <a:r>
              <a:rPr i="1" dirty="0">
                <a:solidFill>
                  <a:srgbClr val="5E5E5E"/>
                </a:solidFill>
                <a:latin typeface="Courier"/>
              </a:rPr>
              <a:t>## </a:t>
            </a:r>
            <a:br>
              <a:rPr dirty="0"/>
            </a:br>
            <a:r>
              <a:rPr i="1" dirty="0">
                <a:solidFill>
                  <a:srgbClr val="5E5E5E"/>
                </a:solidFill>
                <a:latin typeface="Courier"/>
              </a:rPr>
              <a:t>## Coefficients:</a:t>
            </a:r>
            <a:br>
              <a:rPr dirty="0"/>
            </a:br>
            <a:r>
              <a:rPr i="1" dirty="0">
                <a:solidFill>
                  <a:srgbClr val="5E5E5E"/>
                </a:solidFill>
                <a:latin typeface="Courier"/>
              </a:rPr>
              <a:t>##                   Estimate Std. Error z value </a:t>
            </a:r>
            <a:r>
              <a:rPr i="1" dirty="0" err="1">
                <a:solidFill>
                  <a:srgbClr val="5E5E5E"/>
                </a:solidFill>
                <a:latin typeface="Courier"/>
              </a:rPr>
              <a:t>Pr</a:t>
            </a:r>
            <a:r>
              <a:rPr i="1" dirty="0">
                <a:solidFill>
                  <a:srgbClr val="5E5E5E"/>
                </a:solidFill>
                <a:latin typeface="Courier"/>
              </a:rPr>
              <a:t>(&gt;|z|)    </a:t>
            </a:r>
            <a:br>
              <a:rPr dirty="0"/>
            </a:br>
            <a:r>
              <a:rPr i="1" dirty="0">
                <a:solidFill>
                  <a:srgbClr val="5E5E5E"/>
                </a:solidFill>
                <a:latin typeface="Courier"/>
              </a:rPr>
              <a:t>## (Intercept)         3.5579     0.5071   7.017 2.27e-12 ***</a:t>
            </a:r>
            <a:br>
              <a:rPr dirty="0"/>
            </a:br>
            <a:r>
              <a:rPr i="1" dirty="0">
                <a:solidFill>
                  <a:srgbClr val="5E5E5E"/>
                </a:solidFill>
                <a:latin typeface="Courier"/>
              </a:rPr>
              <a:t>## class2nd           -1.6806     0.5878  -2.859  0.00425 ** </a:t>
            </a:r>
            <a:br>
              <a:rPr dirty="0"/>
            </a:br>
            <a:r>
              <a:rPr i="1" dirty="0">
                <a:solidFill>
                  <a:srgbClr val="5E5E5E"/>
                </a:solidFill>
                <a:latin typeface="Courier"/>
              </a:rPr>
              <a:t>## class3rd           -3.8854     0.5287  -7.350 1.99e-13 ***</a:t>
            </a:r>
            <a:br>
              <a:rPr dirty="0"/>
            </a:br>
            <a:r>
              <a:rPr i="1" dirty="0">
                <a:solidFill>
                  <a:srgbClr val="5E5E5E"/>
                </a:solidFill>
                <a:latin typeface="Courier"/>
              </a:rPr>
              <a:t>## </a:t>
            </a:r>
            <a:r>
              <a:rPr i="1" dirty="0" err="1">
                <a:solidFill>
                  <a:srgbClr val="5E5E5E"/>
                </a:solidFill>
                <a:latin typeface="Courier"/>
              </a:rPr>
              <a:t>classCrew</a:t>
            </a:r>
            <a:r>
              <a:rPr i="1" dirty="0">
                <a:solidFill>
                  <a:srgbClr val="5E5E5E"/>
                </a:solidFill>
                <a:latin typeface="Courier"/>
              </a:rPr>
              <a:t>          -1.6608     0.8003  -2.075  0.03797 *  </a:t>
            </a:r>
            <a:br>
              <a:rPr dirty="0"/>
            </a:br>
            <a:r>
              <a:rPr i="1" dirty="0">
                <a:solidFill>
                  <a:srgbClr val="5E5E5E"/>
                </a:solidFill>
                <a:latin typeface="Courier"/>
              </a:rPr>
              <a:t>## </a:t>
            </a:r>
            <a:r>
              <a:rPr i="1" dirty="0" err="1">
                <a:solidFill>
                  <a:srgbClr val="5E5E5E"/>
                </a:solidFill>
                <a:latin typeface="Courier"/>
              </a:rPr>
              <a:t>ageChild</a:t>
            </a:r>
            <a:r>
              <a:rPr i="1" dirty="0">
                <a:solidFill>
                  <a:srgbClr val="5E5E5E"/>
                </a:solidFill>
                <a:latin typeface="Courier"/>
              </a:rPr>
              <a:t>            1.0537     0.2304   4.573 4.81e-06 ***</a:t>
            </a:r>
            <a:br>
              <a:rPr dirty="0"/>
            </a:br>
            <a:r>
              <a:rPr i="1" dirty="0">
                <a:solidFill>
                  <a:srgbClr val="5E5E5E"/>
                </a:solidFill>
                <a:latin typeface="Courier"/>
              </a:rPr>
              <a:t>## </a:t>
            </a:r>
            <a:r>
              <a:rPr i="1" dirty="0" err="1">
                <a:solidFill>
                  <a:srgbClr val="5E5E5E"/>
                </a:solidFill>
                <a:latin typeface="Courier"/>
              </a:rPr>
              <a:t>sexMale</a:t>
            </a:r>
            <a:r>
              <a:rPr i="1" dirty="0">
                <a:solidFill>
                  <a:srgbClr val="5E5E5E"/>
                </a:solidFill>
                <a:latin typeface="Courier"/>
              </a:rPr>
              <a:t>            -4.2331     0.5310  -7.972 1.56e-15 ***</a:t>
            </a:r>
            <a:br>
              <a:rPr dirty="0"/>
            </a:br>
            <a:r>
              <a:rPr i="1" dirty="0">
                <a:solidFill>
                  <a:srgbClr val="5E5E5E"/>
                </a:solidFill>
                <a:latin typeface="Courier"/>
              </a:rPr>
              <a:t>## class2nd:sexMale    0.4483     0.6460   0.694  0.48772    </a:t>
            </a:r>
            <a:br>
              <a:rPr dirty="0"/>
            </a:br>
            <a:r>
              <a:rPr i="1" dirty="0">
                <a:solidFill>
                  <a:srgbClr val="5E5E5E"/>
                </a:solidFill>
                <a:latin typeface="Courier"/>
              </a:rPr>
              <a:t>## class3rd:sexMale    2.8625     0.5633   5.082 3.73e-07 ***</a:t>
            </a:r>
            <a:br>
              <a:rPr dirty="0"/>
            </a:br>
            <a:r>
              <a:rPr i="1" dirty="0">
                <a:solidFill>
                  <a:srgbClr val="5E5E5E"/>
                </a:solidFill>
                <a:latin typeface="Courier"/>
              </a:rPr>
              <a:t>## </a:t>
            </a:r>
            <a:r>
              <a:rPr i="1" dirty="0" err="1">
                <a:solidFill>
                  <a:srgbClr val="5E5E5E"/>
                </a:solidFill>
                <a:latin typeface="Courier"/>
              </a:rPr>
              <a:t>classCrew:sexMale</a:t>
            </a:r>
            <a:r>
              <a:rPr i="1" dirty="0">
                <a:solidFill>
                  <a:srgbClr val="5E5E5E"/>
                </a:solidFill>
                <a:latin typeface="Courier"/>
              </a:rPr>
              <a:t>   1.0862     0.8197   1.325  0.18516    </a:t>
            </a:r>
            <a:br>
              <a:rPr dirty="0"/>
            </a:br>
            <a:r>
              <a:rPr i="1" dirty="0">
                <a:solidFill>
                  <a:srgbClr val="5E5E5E"/>
                </a:solidFill>
                <a:latin typeface="Courier"/>
              </a:rPr>
              <a:t>## ---</a:t>
            </a:r>
            <a:br>
              <a:rPr dirty="0"/>
            </a:br>
            <a:r>
              <a:rPr i="1" dirty="0">
                <a:solidFill>
                  <a:srgbClr val="5E5E5E"/>
                </a:solidFill>
                <a:latin typeface="Courier"/>
              </a:rPr>
              <a:t>## </a:t>
            </a:r>
            <a:r>
              <a:rPr i="1" dirty="0" err="1">
                <a:solidFill>
                  <a:srgbClr val="5E5E5E"/>
                </a:solidFill>
                <a:latin typeface="Courier"/>
              </a:rPr>
              <a:t>Signif</a:t>
            </a:r>
            <a:r>
              <a:rPr i="1" dirty="0">
                <a:solidFill>
                  <a:srgbClr val="5E5E5E"/>
                </a:solidFill>
                <a:latin typeface="Courier"/>
              </a:rPr>
              <a:t>. codes:  0 '***' 0.001 '**' 0.01 '*' 0.05 '.' 0.1 ' ' 1</a:t>
            </a:r>
            <a:br>
              <a:rPr dirty="0"/>
            </a:br>
            <a:r>
              <a:rPr i="1" dirty="0">
                <a:solidFill>
                  <a:srgbClr val="5E5E5E"/>
                </a:solidFill>
                <a:latin typeface="Courier"/>
              </a:rPr>
              <a:t>## </a:t>
            </a:r>
            <a:br>
              <a:rPr dirty="0"/>
            </a:br>
            <a:r>
              <a:rPr i="1" dirty="0">
                <a:solidFill>
                  <a:srgbClr val="5E5E5E"/>
                </a:solidFill>
                <a:latin typeface="Courier"/>
              </a:rPr>
              <a:t>## (Dispersion parameter for binomial family taken to be 1)</a:t>
            </a:r>
            <a:br>
              <a:rPr dirty="0"/>
            </a:br>
            <a:r>
              <a:rPr i="1" dirty="0">
                <a:solidFill>
                  <a:srgbClr val="5E5E5E"/>
                </a:solidFill>
                <a:latin typeface="Courier"/>
              </a:rPr>
              <a:t>## </a:t>
            </a:r>
            <a:br>
              <a:rPr dirty="0"/>
            </a:br>
            <a:r>
              <a:rPr i="1" dirty="0">
                <a:solidFill>
                  <a:srgbClr val="5E5E5E"/>
                </a:solidFill>
                <a:latin typeface="Courier"/>
              </a:rPr>
              <a:t>##     Null deviance: 671.962  on 13  degrees of freedom</a:t>
            </a:r>
            <a:br>
              <a:rPr dirty="0"/>
            </a:br>
            <a:r>
              <a:rPr i="1" dirty="0">
                <a:solidFill>
                  <a:srgbClr val="5E5E5E"/>
                </a:solidFill>
                <a:latin typeface="Courier"/>
              </a:rPr>
              <a:t>## Residual deviance:  45.899  on  5  degrees of freedom</a:t>
            </a:r>
            <a:br>
              <a:rPr dirty="0"/>
            </a:br>
            <a:r>
              <a:rPr i="1" dirty="0">
                <a:solidFill>
                  <a:srgbClr val="5E5E5E"/>
                </a:solidFill>
                <a:latin typeface="Courier"/>
              </a:rPr>
              <a:t>## AIC: 110.52</a:t>
            </a:r>
            <a:br>
              <a:rPr dirty="0"/>
            </a:br>
            <a:r>
              <a:rPr i="1" dirty="0">
                <a:solidFill>
                  <a:srgbClr val="5E5E5E"/>
                </a:solidFill>
                <a:latin typeface="Courier"/>
              </a:rPr>
              <a:t>## </a:t>
            </a:r>
            <a:br>
              <a:rPr dirty="0"/>
            </a:br>
            <a:r>
              <a:rPr i="1" dirty="0">
                <a:solidFill>
                  <a:srgbClr val="5E5E5E"/>
                </a:solidFill>
                <a:latin typeface="Courier"/>
              </a:rPr>
              <a:t>## Number of Fisher Scoring iterations: 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58</a:t>
            </a:fld>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Example</a:t>
            </a:r>
          </a:p>
          <a:p>
            <a:pPr lvl="0" indent="0">
              <a:buNone/>
            </a:pPr>
            <a:r>
              <a:rPr>
                <a:solidFill>
                  <a:srgbClr val="4758AB"/>
                </a:solidFill>
                <a:latin typeface="Courier"/>
              </a:rPr>
              <a:t>round</a:t>
            </a:r>
            <a:r>
              <a:rPr>
                <a:solidFill>
                  <a:srgbClr val="003B4F"/>
                </a:solidFill>
                <a:latin typeface="Courier"/>
              </a:rPr>
              <a:t>(</a:t>
            </a:r>
            <a:r>
              <a:rPr>
                <a:solidFill>
                  <a:srgbClr val="657422"/>
                </a:solidFill>
                <a:latin typeface="Courier"/>
              </a:rPr>
              <a:t>digits=</a:t>
            </a:r>
            <a:r>
              <a:rPr>
                <a:solidFill>
                  <a:srgbClr val="AD0000"/>
                </a:solidFill>
                <a:latin typeface="Courier"/>
              </a:rPr>
              <a:t>2</a:t>
            </a:r>
            <a:r>
              <a:rPr>
                <a:solidFill>
                  <a:srgbClr val="003B4F"/>
                </a:solidFill>
                <a:latin typeface="Courier"/>
              </a:rPr>
              <a:t>,</a:t>
            </a:r>
            <a:r>
              <a:rPr>
                <a:solidFill>
                  <a:srgbClr val="4758AB"/>
                </a:solidFill>
                <a:latin typeface="Courier"/>
              </a:rPr>
              <a:t>cbind</a:t>
            </a:r>
            <a:r>
              <a:rPr>
                <a:solidFill>
                  <a:srgbClr val="003B4F"/>
                </a:solidFill>
                <a:latin typeface="Courier"/>
              </a:rPr>
              <a:t>(</a:t>
            </a:r>
            <a:br/>
            <a:r>
              <a:rPr>
                <a:solidFill>
                  <a:srgbClr val="003B4F"/>
                </a:solidFill>
                <a:latin typeface="Courier"/>
              </a:rPr>
              <a:t>  </a:t>
            </a:r>
            <a:r>
              <a:rPr>
                <a:solidFill>
                  <a:srgbClr val="4758AB"/>
                </a:solidFill>
                <a:latin typeface="Courier"/>
              </a:rPr>
              <a:t>exp</a:t>
            </a:r>
            <a:r>
              <a:rPr>
                <a:solidFill>
                  <a:srgbClr val="003B4F"/>
                </a:solidFill>
                <a:latin typeface="Courier"/>
              </a:rPr>
              <a:t>(</a:t>
            </a:r>
            <a:r>
              <a:rPr>
                <a:solidFill>
                  <a:srgbClr val="4758AB"/>
                </a:solidFill>
                <a:latin typeface="Courier"/>
              </a:rPr>
              <a:t>coef</a:t>
            </a:r>
            <a:r>
              <a:rPr>
                <a:solidFill>
                  <a:srgbClr val="003B4F"/>
                </a:solidFill>
                <a:latin typeface="Courier"/>
              </a:rPr>
              <a:t>(modTitanic)),</a:t>
            </a:r>
            <a:br/>
            <a:r>
              <a:rPr>
                <a:solidFill>
                  <a:srgbClr val="003B4F"/>
                </a:solidFill>
                <a:latin typeface="Courier"/>
              </a:rPr>
              <a:t>  </a:t>
            </a:r>
            <a:r>
              <a:rPr>
                <a:solidFill>
                  <a:srgbClr val="4758AB"/>
                </a:solidFill>
                <a:latin typeface="Courier"/>
              </a:rPr>
              <a:t>exp</a:t>
            </a:r>
            <a:r>
              <a:rPr>
                <a:solidFill>
                  <a:srgbClr val="003B4F"/>
                </a:solidFill>
                <a:latin typeface="Courier"/>
              </a:rPr>
              <a:t>(</a:t>
            </a:r>
            <a:r>
              <a:rPr>
                <a:solidFill>
                  <a:srgbClr val="4758AB"/>
                </a:solidFill>
                <a:latin typeface="Courier"/>
              </a:rPr>
              <a:t>confint</a:t>
            </a:r>
            <a:r>
              <a:rPr>
                <a:solidFill>
                  <a:srgbClr val="003B4F"/>
                </a:solidFill>
                <a:latin typeface="Courier"/>
              </a:rPr>
              <a:t>(modTitanic))</a:t>
            </a:r>
            <a:br/>
            <a:r>
              <a:rPr>
                <a:solidFill>
                  <a:srgbClr val="003B4F"/>
                </a:solidFill>
                <a:latin typeface="Courier"/>
              </a:rPr>
              <a:t>))</a:t>
            </a:r>
            <a:br/>
            <a:r>
              <a:rPr i="1">
                <a:solidFill>
                  <a:srgbClr val="5E5E5E"/>
                </a:solidFill>
                <a:latin typeface="Courier"/>
              </a:rPr>
              <a:t>##                         2.5 % 97.5 %</a:t>
            </a:r>
            <a:br/>
            <a:r>
              <a:rPr i="1">
                <a:solidFill>
                  <a:srgbClr val="5E5E5E"/>
                </a:solidFill>
                <a:latin typeface="Courier"/>
              </a:rPr>
              <a:t>## (Intercept)       35.09 14.82 114.15</a:t>
            </a:r>
            <a:br/>
            <a:r>
              <a:rPr i="1">
                <a:solidFill>
                  <a:srgbClr val="5E5E5E"/>
                </a:solidFill>
                <a:latin typeface="Courier"/>
              </a:rPr>
              <a:t>## class2nd           0.19  0.05   0.55</a:t>
            </a:r>
            <a:br/>
            <a:r>
              <a:rPr i="1">
                <a:solidFill>
                  <a:srgbClr val="5E5E5E"/>
                </a:solidFill>
                <a:latin typeface="Courier"/>
              </a:rPr>
              <a:t>## class3rd           0.02  0.01   0.05</a:t>
            </a:r>
            <a:br/>
            <a:r>
              <a:rPr i="1">
                <a:solidFill>
                  <a:srgbClr val="5E5E5E"/>
                </a:solidFill>
                <a:latin typeface="Courier"/>
              </a:rPr>
              <a:t>## classCrew          0.19  0.04   1.02</a:t>
            </a:r>
            <a:br/>
            <a:r>
              <a:rPr i="1">
                <a:solidFill>
                  <a:srgbClr val="5E5E5E"/>
                </a:solidFill>
                <a:latin typeface="Courier"/>
              </a:rPr>
              <a:t>## ageChild           2.87  1.82   4.51</a:t>
            </a:r>
            <a:br/>
            <a:r>
              <a:rPr i="1">
                <a:solidFill>
                  <a:srgbClr val="5E5E5E"/>
                </a:solidFill>
                <a:latin typeface="Courier"/>
              </a:rPr>
              <a:t>## sexMale            0.01  0.00   0.04</a:t>
            </a:r>
            <a:br/>
            <a:r>
              <a:rPr i="1">
                <a:solidFill>
                  <a:srgbClr val="5E5E5E"/>
                </a:solidFill>
                <a:latin typeface="Courier"/>
              </a:rPr>
              <a:t>## class2nd:sexMale   1.57  0.47   6.24</a:t>
            </a:r>
            <a:br/>
            <a:r>
              <a:rPr i="1">
                <a:solidFill>
                  <a:srgbClr val="5E5E5E"/>
                </a:solidFill>
                <a:latin typeface="Courier"/>
              </a:rPr>
              <a:t>## class3rd:sexMale  17.51  6.44  61.76</a:t>
            </a:r>
            <a:br/>
            <a:r>
              <a:rPr i="1">
                <a:solidFill>
                  <a:srgbClr val="5E5E5E"/>
                </a:solidFill>
                <a:latin typeface="Courier"/>
              </a:rPr>
              <a:t>## classCrew:sexMale  2.96  0.53  14.95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59</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Libraries &amp;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Install the </a:t>
                </a:r>
                <a:r>
                  <a:rPr>
                    <a:latin typeface="Courier"/>
                  </a:rPr>
                  <a:t>pscl</a:t>
                </a:r>
                <a:r>
                  <a:t> and </a:t>
                </a:r>
                <a:r>
                  <a:rPr>
                    <a:latin typeface="Courier"/>
                  </a:rPr>
                  <a:t>rms</a:t>
                </a:r>
                <a:r>
                  <a:t> libraries: </a:t>
                </a:r>
                <a:r>
                  <a:rPr>
                    <a:latin typeface="Courier"/>
                  </a:rPr>
                  <a:t>install.packages(c("pscl","rms"))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latin typeface="Courier"/>
                </a:endParaRPr>
              </a:p>
              <a:p>
                <a:pPr lvl="0"/>
                <a:r>
                  <a:t>Please download the following datasets:</a:t>
                </a:r>
              </a:p>
              <a:p>
                <a:pPr lvl="1"/>
                <a:r>
                  <a:t>A Blantyre TB dataset: btTBreg.csv</a:t>
                </a:r>
              </a:p>
              <a:p>
                <a:pPr lvl="1"/>
                <a:r>
                  <a:t>A dataset on survivors and casualties of the Titanic disaster: titanic.csv</a:t>
                </a:r>
              </a:p>
              <a:p>
                <a:pPr lvl="1"/>
                <a:r>
                  <a:t>A dataset on birth weight from the Sheffield Hallam University / Ellen Marshall: stcp-Rdataset-birthweight_reduced.csv</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603" t="-271"/>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Note that given parameters estimates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𝛃</m:t>
                        </m:r>
                      </m:e>
                    </m:acc>
                  </m:oMath>
                </a14:m>
                <a:r>
                  <a:rPr dirty="0"/>
                  <a:t>, we can compute estimated outcome probabilities: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m:rPr>
                              <m:nor/>
                            </m:rPr>
                            <a:rPr/>
                            <m:t>outcome</m:t>
                          </m:r>
                          <m:r>
                            <a:rPr>
                              <a:latin typeface="Cambria Math" panose="02040503050406030204" pitchFamily="18" charset="0"/>
                            </a:rPr>
                            <m:t>|</m:t>
                          </m:r>
                          <m:r>
                            <a:rPr>
                              <a:latin typeface="Cambria Math" panose="02040503050406030204" pitchFamily="18" charset="0"/>
                            </a:rPr>
                            <m:t>𝐱</m:t>
                          </m:r>
                        </m:e>
                      </m:d>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𝑒</m:t>
                              </m:r>
                            </m:e>
                            <m:sup>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𝛃</m:t>
                                      </m:r>
                                    </m:e>
                                  </m:acc>
                                </m:e>
                                <m:sup>
                                  <m:r>
                                    <a:rPr>
                                      <a:latin typeface="Cambria Math" panose="02040503050406030204" pitchFamily="18" charset="0"/>
                                    </a:rPr>
                                    <m:t>𝑇</m:t>
                                  </m:r>
                                </m:sup>
                              </m:sSup>
                              <m:r>
                                <a:rPr>
                                  <a:latin typeface="Cambria Math" panose="02040503050406030204" pitchFamily="18" charset="0"/>
                                </a:rPr>
                                <m:t>𝐱</m:t>
                              </m:r>
                            </m:sup>
                          </m:sSup>
                        </m:num>
                        <m:den>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𝑒</m:t>
                              </m:r>
                            </m:e>
                            <m:sup>
                              <m:sSup>
                                <m:sSupPr>
                                  <m:ctrlPr>
                                    <a:rPr i="1">
                                      <a:latin typeface="Cambria Math" panose="02040503050406030204" pitchFamily="18" charset="0"/>
                                    </a:rPr>
                                  </m:ctrlPr>
                                </m:sSupPr>
                                <m:e>
                                  <m:acc>
                                    <m:accPr>
                                      <m:chr m:val="̂"/>
                                      <m:ctrlPr>
                                        <a:rPr i="1">
                                          <a:latin typeface="Cambria Math" panose="02040503050406030204" pitchFamily="18" charset="0"/>
                                        </a:rPr>
                                      </m:ctrlPr>
                                    </m:accPr>
                                    <m:e>
                                      <m:r>
                                        <a:rPr>
                                          <a:latin typeface="Cambria Math" panose="02040503050406030204" pitchFamily="18" charset="0"/>
                                        </a:rPr>
                                        <m:t>𝛃</m:t>
                                      </m:r>
                                    </m:e>
                                  </m:acc>
                                </m:e>
                                <m:sup>
                                  <m:r>
                                    <a:rPr>
                                      <a:latin typeface="Cambria Math" panose="02040503050406030204" pitchFamily="18" charset="0"/>
                                    </a:rPr>
                                    <m:t>𝑇</m:t>
                                  </m:r>
                                </m:sup>
                              </m:sSup>
                              <m:r>
                                <a:rPr>
                                  <a:latin typeface="Cambria Math" panose="02040503050406030204" pitchFamily="18" charset="0"/>
                                </a:rPr>
                                <m:t>𝐱</m:t>
                              </m:r>
                            </m:sup>
                          </m:sSup>
                        </m:den>
                      </m:f>
                    </m:oMath>
                  </m:oMathPara>
                </a14:m>
                <a:endParaRPr dirty="0"/>
              </a:p>
              <a:p>
                <a:pPr marL="0" lvl="0" indent="0">
                  <a:buNone/>
                </a:pPr>
                <a:r>
                  <a:rPr dirty="0"/>
                  <a:t>And we can compare these to the empirical outcome probabilities. In the case of the </a:t>
                </a:r>
                <a:r>
                  <a:rPr dirty="0">
                    <a:latin typeface="Courier"/>
                  </a:rPr>
                  <a:t>titanic.csv</a:t>
                </a:r>
                <a:r>
                  <a:rPr dirty="0"/>
                  <a:t> dataset, our outcome is survival.</a:t>
                </a:r>
              </a:p>
              <a:p>
                <a:pPr lvl="0" indent="0">
                  <a:buNone/>
                </a:pPr>
                <a:r>
                  <a:rPr dirty="0">
                    <a:solidFill>
                      <a:srgbClr val="5E5E5E"/>
                    </a:solidFill>
                    <a:latin typeface="Courier"/>
                  </a:rPr>
                  <a:t># empirical survival probabilities</a:t>
                </a:r>
                <a:br>
                  <a:rPr dirty="0"/>
                </a:br>
                <a:r>
                  <a:rPr dirty="0" err="1">
                    <a:solidFill>
                      <a:srgbClr val="003B4F"/>
                    </a:solidFill>
                    <a:latin typeface="Courier"/>
                  </a:rPr>
                  <a:t>titanic</a:t>
                </a:r>
                <a:r>
                  <a:rPr dirty="0" err="1">
                    <a:solidFill>
                      <a:srgbClr val="5E5E5E"/>
                    </a:solidFill>
                    <a:latin typeface="Courier"/>
                  </a:rPr>
                  <a:t>$</a:t>
                </a:r>
                <a:r>
                  <a:rPr dirty="0" err="1">
                    <a:solidFill>
                      <a:srgbClr val="003B4F"/>
                    </a:solidFill>
                    <a:latin typeface="Courier"/>
                  </a:rPr>
                  <a:t>empSurvP</a:t>
                </a:r>
                <a:r>
                  <a:rPr dirty="0">
                    <a:solidFill>
                      <a:srgbClr val="003B4F"/>
                    </a:solidFill>
                    <a:latin typeface="Courier"/>
                  </a:rPr>
                  <a:t>&lt;-</a:t>
                </a:r>
                <a:r>
                  <a:rPr dirty="0">
                    <a:solidFill>
                      <a:srgbClr val="4758AB"/>
                    </a:solidFill>
                    <a:latin typeface="Courier"/>
                  </a:rPr>
                  <a:t>round</a:t>
                </a:r>
                <a:r>
                  <a:rPr dirty="0">
                    <a:solidFill>
                      <a:srgbClr val="003B4F"/>
                    </a:solidFill>
                    <a:latin typeface="Courier"/>
                  </a:rPr>
                  <a:t>(</a:t>
                </a:r>
                <a:r>
                  <a:rPr dirty="0">
                    <a:solidFill>
                      <a:srgbClr val="657422"/>
                    </a:solidFill>
                    <a:latin typeface="Courier"/>
                  </a:rPr>
                  <a:t>digits=</a:t>
                </a:r>
                <a:r>
                  <a:rPr dirty="0">
                    <a:solidFill>
                      <a:srgbClr val="AD0000"/>
                    </a:solidFill>
                    <a:latin typeface="Courier"/>
                  </a:rPr>
                  <a:t>4</a:t>
                </a:r>
                <a:r>
                  <a:rPr dirty="0">
                    <a:solidFill>
                      <a:srgbClr val="003B4F"/>
                    </a:solidFill>
                    <a:latin typeface="Courier"/>
                  </a:rPr>
                  <a:t>,titanic</a:t>
                </a:r>
                <a:r>
                  <a:rPr dirty="0">
                    <a:solidFill>
                      <a:srgbClr val="5E5E5E"/>
                    </a:solidFill>
                    <a:latin typeface="Courier"/>
                  </a:rPr>
                  <a:t>$</a:t>
                </a:r>
                <a:r>
                  <a:rPr dirty="0">
                    <a:solidFill>
                      <a:srgbClr val="003B4F"/>
                    </a:solidFill>
                    <a:latin typeface="Courier"/>
                  </a:rPr>
                  <a:t>survivors</a:t>
                </a:r>
                <a:r>
                  <a:rPr dirty="0">
                    <a:solidFill>
                      <a:srgbClr val="5E5E5E"/>
                    </a:solidFill>
                    <a:latin typeface="Courier"/>
                  </a:rPr>
                  <a:t>/</a:t>
                </a:r>
                <a:r>
                  <a:rPr dirty="0">
                    <a:solidFill>
                      <a:srgbClr val="003B4F"/>
                    </a:solidFill>
                    <a:latin typeface="Courier"/>
                  </a:rPr>
                  <a:t>(</a:t>
                </a:r>
                <a:r>
                  <a:rPr dirty="0" err="1">
                    <a:solidFill>
                      <a:srgbClr val="003B4F"/>
                    </a:solidFill>
                    <a:latin typeface="Courier"/>
                  </a:rPr>
                  <a:t>titanic</a:t>
                </a:r>
                <a:r>
                  <a:rPr dirty="0" err="1">
                    <a:solidFill>
                      <a:srgbClr val="5E5E5E"/>
                    </a:solidFill>
                    <a:latin typeface="Courier"/>
                  </a:rPr>
                  <a:t>$</a:t>
                </a:r>
                <a:r>
                  <a:rPr dirty="0" err="1">
                    <a:solidFill>
                      <a:srgbClr val="003B4F"/>
                    </a:solidFill>
                    <a:latin typeface="Courier"/>
                  </a:rPr>
                  <a:t>survivors</a:t>
                </a:r>
                <a:r>
                  <a:rPr dirty="0" err="1">
                    <a:solidFill>
                      <a:srgbClr val="5E5E5E"/>
                    </a:solidFill>
                    <a:latin typeface="Courier"/>
                  </a:rPr>
                  <a:t>+</a:t>
                </a:r>
                <a:r>
                  <a:rPr dirty="0" err="1">
                    <a:solidFill>
                      <a:srgbClr val="003B4F"/>
                    </a:solidFill>
                    <a:latin typeface="Courier"/>
                  </a:rPr>
                  <a:t>titanic</a:t>
                </a:r>
                <a:r>
                  <a:rPr dirty="0" err="1">
                    <a:solidFill>
                      <a:srgbClr val="5E5E5E"/>
                    </a:solidFill>
                    <a:latin typeface="Courier"/>
                  </a:rPr>
                  <a:t>$</a:t>
                </a:r>
                <a:r>
                  <a:rPr dirty="0" err="1">
                    <a:solidFill>
                      <a:srgbClr val="003B4F"/>
                    </a:solidFill>
                    <a:latin typeface="Courier"/>
                  </a:rPr>
                  <a:t>dead</a:t>
                </a:r>
                <a:r>
                  <a:rPr dirty="0">
                    <a:solidFill>
                      <a:srgbClr val="003B4F"/>
                    </a:solidFill>
                    <a:latin typeface="Courier"/>
                  </a:rPr>
                  <a:t>))</a:t>
                </a:r>
                <a:br>
                  <a:rPr dirty="0"/>
                </a:br>
                <a:br>
                  <a:rPr dirty="0"/>
                </a:br>
                <a:r>
                  <a:rPr dirty="0">
                    <a:solidFill>
                      <a:srgbClr val="5E5E5E"/>
                    </a:solidFill>
                    <a:latin typeface="Courier"/>
                  </a:rPr>
                  <a:t># model survival probabilities</a:t>
                </a:r>
                <a:br>
                  <a:rPr dirty="0"/>
                </a:br>
                <a:r>
                  <a:rPr dirty="0" err="1">
                    <a:solidFill>
                      <a:srgbClr val="003B4F"/>
                    </a:solidFill>
                    <a:latin typeface="Courier"/>
                  </a:rPr>
                  <a:t>linearPredictor</a:t>
                </a:r>
                <a:r>
                  <a:rPr dirty="0">
                    <a:solidFill>
                      <a:srgbClr val="003B4F"/>
                    </a:solidFill>
                    <a:latin typeface="Courier"/>
                  </a:rPr>
                  <a:t>&lt;-</a:t>
                </a:r>
                <a:r>
                  <a:rPr dirty="0">
                    <a:solidFill>
                      <a:srgbClr val="4758AB"/>
                    </a:solidFill>
                    <a:latin typeface="Courier"/>
                  </a:rPr>
                  <a:t>predict</a:t>
                </a:r>
                <a:r>
                  <a:rPr dirty="0">
                    <a:solidFill>
                      <a:srgbClr val="003B4F"/>
                    </a:solidFill>
                    <a:latin typeface="Courier"/>
                  </a:rPr>
                  <a:t>(</a:t>
                </a:r>
                <a:r>
                  <a:rPr dirty="0" err="1">
                    <a:solidFill>
                      <a:srgbClr val="003B4F"/>
                    </a:solidFill>
                    <a:latin typeface="Courier"/>
                  </a:rPr>
                  <a:t>modTitanic,</a:t>
                </a:r>
                <a:r>
                  <a:rPr dirty="0" err="1">
                    <a:solidFill>
                      <a:srgbClr val="657422"/>
                    </a:solidFill>
                    <a:latin typeface="Courier"/>
                  </a:rPr>
                  <a:t>type</a:t>
                </a:r>
                <a:r>
                  <a:rPr dirty="0">
                    <a:solidFill>
                      <a:srgbClr val="657422"/>
                    </a:solidFill>
                    <a:latin typeface="Courier"/>
                  </a:rPr>
                  <a:t>=</a:t>
                </a:r>
                <a:r>
                  <a:rPr dirty="0">
                    <a:solidFill>
                      <a:srgbClr val="20794D"/>
                    </a:solidFill>
                    <a:latin typeface="Courier"/>
                  </a:rPr>
                  <a:t>"link"</a:t>
                </a:r>
                <a:r>
                  <a:rPr dirty="0">
                    <a:solidFill>
                      <a:srgbClr val="003B4F"/>
                    </a:solidFill>
                    <a:latin typeface="Courier"/>
                  </a:rPr>
                  <a:t>)</a:t>
                </a:r>
                <a:br>
                  <a:rPr dirty="0"/>
                </a:br>
                <a:r>
                  <a:rPr dirty="0" err="1">
                    <a:solidFill>
                      <a:srgbClr val="003B4F"/>
                    </a:solidFill>
                    <a:latin typeface="Courier"/>
                  </a:rPr>
                  <a:t>titanic</a:t>
                </a:r>
                <a:r>
                  <a:rPr dirty="0" err="1">
                    <a:solidFill>
                      <a:srgbClr val="5E5E5E"/>
                    </a:solidFill>
                    <a:latin typeface="Courier"/>
                  </a:rPr>
                  <a:t>$</a:t>
                </a:r>
                <a:r>
                  <a:rPr dirty="0" err="1">
                    <a:solidFill>
                      <a:srgbClr val="003B4F"/>
                    </a:solidFill>
                    <a:latin typeface="Courier"/>
                  </a:rPr>
                  <a:t>modSurvP</a:t>
                </a:r>
                <a:r>
                  <a:rPr dirty="0">
                    <a:solidFill>
                      <a:srgbClr val="003B4F"/>
                    </a:solidFill>
                    <a:latin typeface="Courier"/>
                  </a:rPr>
                  <a:t>&lt;-</a:t>
                </a:r>
                <a:r>
                  <a:rPr dirty="0">
                    <a:solidFill>
                      <a:srgbClr val="4758AB"/>
                    </a:solidFill>
                    <a:latin typeface="Courier"/>
                  </a:rPr>
                  <a:t>round</a:t>
                </a:r>
                <a:r>
                  <a:rPr dirty="0">
                    <a:solidFill>
                      <a:srgbClr val="003B4F"/>
                    </a:solidFill>
                    <a:latin typeface="Courier"/>
                  </a:rPr>
                  <a:t>(</a:t>
                </a:r>
                <a:r>
                  <a:rPr dirty="0">
                    <a:solidFill>
                      <a:srgbClr val="657422"/>
                    </a:solidFill>
                    <a:latin typeface="Courier"/>
                  </a:rPr>
                  <a:t>digits=</a:t>
                </a:r>
                <a:r>
                  <a:rPr dirty="0">
                    <a:solidFill>
                      <a:srgbClr val="AD0000"/>
                    </a:solidFill>
                    <a:latin typeface="Courier"/>
                  </a:rPr>
                  <a:t>2</a:t>
                </a:r>
                <a:r>
                  <a:rPr dirty="0">
                    <a:solidFill>
                      <a:srgbClr val="003B4F"/>
                    </a:solidFill>
                    <a:latin typeface="Courier"/>
                  </a:rPr>
                  <a:t>,</a:t>
                </a:r>
                <a:r>
                  <a:rPr dirty="0">
                    <a:solidFill>
                      <a:srgbClr val="4758AB"/>
                    </a:solidFill>
                    <a:latin typeface="Courier"/>
                  </a:rPr>
                  <a:t>exp</a:t>
                </a:r>
                <a:r>
                  <a:rPr dirty="0">
                    <a:solidFill>
                      <a:srgbClr val="003B4F"/>
                    </a:solidFill>
                    <a:latin typeface="Courier"/>
                  </a:rPr>
                  <a:t>(</a:t>
                </a:r>
                <a:r>
                  <a:rPr dirty="0" err="1">
                    <a:solidFill>
                      <a:srgbClr val="003B4F"/>
                    </a:solidFill>
                    <a:latin typeface="Courier"/>
                  </a:rPr>
                  <a:t>linearPredictor</a:t>
                </a:r>
                <a:r>
                  <a:rPr dirty="0">
                    <a:solidFill>
                      <a:srgbClr val="003B4F"/>
                    </a:solidFill>
                    <a:latin typeface="Courier"/>
                  </a:rPr>
                  <a:t>)</a:t>
                </a:r>
                <a:r>
                  <a:rPr dirty="0">
                    <a:solidFill>
                      <a:srgbClr val="5E5E5E"/>
                    </a:solidFill>
                    <a:latin typeface="Courier"/>
                  </a:rPr>
                  <a:t>/</a:t>
                </a:r>
                <a:r>
                  <a:rPr dirty="0">
                    <a:solidFill>
                      <a:srgbClr val="003B4F"/>
                    </a:solidFill>
                    <a:latin typeface="Courier"/>
                  </a:rPr>
                  <a:t>(</a:t>
                </a:r>
                <a:r>
                  <a:rPr dirty="0">
                    <a:solidFill>
                      <a:srgbClr val="AD0000"/>
                    </a:solidFill>
                    <a:latin typeface="Courier"/>
                  </a:rPr>
                  <a:t>1</a:t>
                </a:r>
                <a:r>
                  <a:rPr dirty="0">
                    <a:solidFill>
                      <a:srgbClr val="5E5E5E"/>
                    </a:solidFill>
                    <a:latin typeface="Courier"/>
                  </a:rPr>
                  <a:t>+</a:t>
                </a:r>
                <a:r>
                  <a:rPr dirty="0">
                    <a:solidFill>
                      <a:srgbClr val="4758AB"/>
                    </a:solidFill>
                    <a:latin typeface="Courier"/>
                  </a:rPr>
                  <a:t>exp</a:t>
                </a:r>
                <a:r>
                  <a:rPr dirty="0">
                    <a:solidFill>
                      <a:srgbClr val="003B4F"/>
                    </a:solidFill>
                    <a:latin typeface="Courier"/>
                  </a:rPr>
                  <a:t>(</a:t>
                </a:r>
                <a:r>
                  <a:rPr dirty="0" err="1">
                    <a:solidFill>
                      <a:srgbClr val="003B4F"/>
                    </a:solidFill>
                    <a:latin typeface="Courier"/>
                  </a:rPr>
                  <a:t>linearPredictor</a:t>
                </a:r>
                <a:r>
                  <a:rPr dirty="0">
                    <a:solidFill>
                      <a:srgbClr val="003B4F"/>
                    </a:solidFill>
                    <a:latin typeface="Courier"/>
                  </a:rPr>
                  <a:t>)))</a:t>
                </a:r>
              </a:p>
            </p:txBody>
          </p:sp>
        </mc:Choice>
        <mc:Fallback>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638" t="-1436" r="-174"/>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60</a:t>
            </a:fld>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70000" lnSpcReduction="20000"/>
          </a:bodyPr>
          <a:lstStyle/>
          <a:p>
            <a:pPr lvl="0" indent="0">
              <a:buNone/>
            </a:pPr>
            <a:r>
              <a:rPr>
                <a:solidFill>
                  <a:srgbClr val="4758AB"/>
                </a:solidFill>
                <a:latin typeface="Courier"/>
              </a:rPr>
              <a:t>print</a:t>
            </a:r>
            <a:r>
              <a:rPr>
                <a:solidFill>
                  <a:srgbClr val="003B4F"/>
                </a:solidFill>
                <a:latin typeface="Courier"/>
              </a:rPr>
              <a:t>(titanic)</a:t>
            </a:r>
          </a:p>
          <a:p>
            <a:pPr lvl="0" indent="0">
              <a:buNone/>
            </a:pPr>
            <a:r>
              <a:rPr>
                <a:latin typeface="Courier"/>
              </a:rPr>
              <a:t>   class   age    sex survivors dead empSurvP modSurvP
1    1st Adult   Male        57  118   0.3257     0.34
2    2nd Adult   Male        14  154   0.0833     0.13
3    3rd Adult   Male        75  387   0.1623     0.15
4   Crew Adult   Male       192  670   0.2227     0.22
5    1st Child   Male         5    0   1.0000     0.59
6    2nd Child   Male        11    0   1.0000     0.30
7    3rd Child   Male        13   35   0.2708     0.34
8    1st Adult Female       140    4   0.9722     0.97
9    2nd Adult Female        80   13   0.8602     0.87
10   3rd Adult Female        76   89   0.4606     0.42
11  Crew Adult Female        20    3   0.8696     0.87
12   1st Child Female         1    0   1.0000     0.99
13   2nd Child Female        13    0   1.0000     0.95
14   3rd Child Female        14   17   0.4516     0.67</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61</a:t>
            </a:fld>
            <a:endParaRPr lang="en-GB"/>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If </a:t>
                </a:r>
                <a14:m>
                  <m:oMath xmlns:m="http://schemas.openxmlformats.org/officeDocument/2006/math">
                    <m:r>
                      <a:rPr>
                        <a:latin typeface="Cambria Math" panose="02040503050406030204" pitchFamily="18" charset="0"/>
                      </a:rPr>
                      <m:t>𝑌</m:t>
                    </m:r>
                  </m:oMath>
                </a14:m>
                <a:r>
                  <a:t> is a counting variable, then the Poisson distribution for </a:t>
                </a:r>
                <a14:m>
                  <m:oMath xmlns:m="http://schemas.openxmlformats.org/officeDocument/2006/math">
                    <m:r>
                      <a:rPr>
                        <a:latin typeface="Cambria Math" panose="02040503050406030204" pitchFamily="18" charset="0"/>
                      </a:rPr>
                      <m:t>𝑌</m:t>
                    </m:r>
                  </m:oMath>
                </a14:m>
                <a:r>
                  <a:t> can be useful.</a:t>
                </a:r>
              </a:p>
              <a:p>
                <a:pPr marL="0" lvl="0" indent="0">
                  <a:buNone/>
                </a:pPr>
                <a:r>
                  <a:t>In </a:t>
                </a:r>
                <a:r>
                  <a:rPr b="1"/>
                  <a:t>Poisson regression</a:t>
                </a:r>
                <a:r>
                  <a:t>, the log link is used: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𝑙𝑜𝑔</m:t>
                      </m:r>
                      <m:d>
                        <m:dPr>
                          <m:ctrlPr>
                            <a:rPr i="1">
                              <a:latin typeface="Cambria Math" panose="02040503050406030204" pitchFamily="18" charset="0"/>
                            </a:rPr>
                          </m:ctrlPr>
                        </m:dPr>
                        <m:e>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oMath>
                  </m:oMathPara>
                </a14:m>
                <a:endParaRPr/>
              </a:p>
              <a:p>
                <a:pPr marL="0" lvl="0" indent="0">
                  <a:buNone/>
                </a:pPr>
                <a:r>
                  <a:t>or equivalently</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𝑒</m:t>
                          </m:r>
                        </m:e>
                        <m:sup>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sup>
                      </m:sSup>
                    </m:oMath>
                  </m:oMathPara>
                </a14:m>
                <a:endParaRPr/>
              </a:p>
              <a:p>
                <a:pPr marL="0" lvl="0" indent="0">
                  <a:buNone/>
                </a:pP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represents the increase in event rate associated with a one unit change in </a:t>
                </a:r>
                <a14:m>
                  <m:oMath xmlns:m="http://schemas.openxmlformats.org/officeDocument/2006/math">
                    <m:r>
                      <a:rPr>
                        <a:latin typeface="Cambria Math" panose="02040503050406030204" pitchFamily="18" charset="0"/>
                      </a:rPr>
                      <m:t>𝑋</m:t>
                    </m:r>
                  </m:oMath>
                </a14:m>
                <a:r>
                  <a:t>.</a:t>
                </a:r>
              </a:p>
              <a:p>
                <a:pPr marL="0" lvl="0" indent="0">
                  <a:buNone/>
                </a:pPr>
                <a:r>
                  <a:t>In Poisson regression, one often specifies an </a:t>
                </a:r>
                <a:r>
                  <a:rPr b="1"/>
                  <a:t>offset</a:t>
                </a:r>
                <a:r>
                  <a:t>. This is a covariate the coefficient of which is </a:t>
                </a:r>
                <a:r>
                  <a:rPr i="1"/>
                  <a:t>fixed</a:t>
                </a:r>
                <a:r>
                  <a:t> to be 1. This effectively serves as a denominator for the rate parameter: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is the event rate per unit of the offset.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62</a:t>
            </a:fld>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Beyond identity link and normal distribution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Example</a:t>
            </a:r>
          </a:p>
          <a:p>
            <a:pPr lvl="0" indent="0">
              <a:buNone/>
            </a:pPr>
            <a:r>
              <a:rPr>
                <a:solidFill>
                  <a:srgbClr val="4758AB"/>
                </a:solidFill>
                <a:latin typeface="Courier"/>
              </a:rPr>
              <a:t>library</a:t>
            </a:r>
            <a:r>
              <a:rPr>
                <a:solidFill>
                  <a:srgbClr val="003B4F"/>
                </a:solidFill>
                <a:latin typeface="Courier"/>
              </a:rPr>
              <a:t>(pscl) </a:t>
            </a:r>
            <a:r>
              <a:rPr>
                <a:solidFill>
                  <a:srgbClr val="5E5E5E"/>
                </a:solidFill>
                <a:latin typeface="Courier"/>
              </a:rPr>
              <a:t># install.packages("pscl")</a:t>
            </a:r>
            <a:br/>
            <a:r>
              <a:rPr>
                <a:solidFill>
                  <a:srgbClr val="4758AB"/>
                </a:solidFill>
                <a:latin typeface="Courier"/>
              </a:rPr>
              <a:t>data</a:t>
            </a:r>
            <a:r>
              <a:rPr>
                <a:solidFill>
                  <a:srgbClr val="003B4F"/>
                </a:solidFill>
                <a:latin typeface="Courier"/>
              </a:rPr>
              <a:t>(prussian) </a:t>
            </a:r>
            <a:r>
              <a:rPr>
                <a:solidFill>
                  <a:srgbClr val="5E5E5E"/>
                </a:solidFill>
                <a:latin typeface="Courier"/>
              </a:rPr>
              <a:t># data on deaths from horse kicks in the Prussian army (famous example of a Poisson process)</a:t>
            </a:r>
            <a:br/>
            <a:br/>
            <a:r>
              <a:rPr>
                <a:solidFill>
                  <a:srgbClr val="003B4F"/>
                </a:solidFill>
                <a:latin typeface="Courier"/>
              </a:rPr>
              <a:t>modPrus&lt;-</a:t>
            </a:r>
            <a:r>
              <a:rPr>
                <a:solidFill>
                  <a:srgbClr val="4758AB"/>
                </a:solidFill>
                <a:latin typeface="Courier"/>
              </a:rPr>
              <a:t>glm</a:t>
            </a:r>
            <a:r>
              <a:rPr>
                <a:solidFill>
                  <a:srgbClr val="003B4F"/>
                </a:solidFill>
                <a:latin typeface="Courier"/>
              </a:rPr>
              <a:t>(y</a:t>
            </a:r>
            <a:r>
              <a:rPr>
                <a:solidFill>
                  <a:srgbClr val="5E5E5E"/>
                </a:solidFill>
                <a:latin typeface="Courier"/>
              </a:rPr>
              <a:t>~</a:t>
            </a:r>
            <a:r>
              <a:rPr>
                <a:solidFill>
                  <a:srgbClr val="003B4F"/>
                </a:solidFill>
                <a:latin typeface="Courier"/>
              </a:rPr>
              <a:t>year</a:t>
            </a:r>
            <a:r>
              <a:rPr>
                <a:solidFill>
                  <a:srgbClr val="5E5E5E"/>
                </a:solidFill>
                <a:latin typeface="Courier"/>
              </a:rPr>
              <a:t>+</a:t>
            </a:r>
            <a:r>
              <a:rPr>
                <a:solidFill>
                  <a:srgbClr val="4758AB"/>
                </a:solidFill>
                <a:latin typeface="Courier"/>
              </a:rPr>
              <a:t>as.factor</a:t>
            </a:r>
            <a:r>
              <a:rPr>
                <a:solidFill>
                  <a:srgbClr val="003B4F"/>
                </a:solidFill>
                <a:latin typeface="Courier"/>
              </a:rPr>
              <a:t>(corp),</a:t>
            </a:r>
            <a:r>
              <a:rPr>
                <a:solidFill>
                  <a:srgbClr val="657422"/>
                </a:solidFill>
                <a:latin typeface="Courier"/>
              </a:rPr>
              <a:t>data=</a:t>
            </a:r>
            <a:r>
              <a:rPr>
                <a:solidFill>
                  <a:srgbClr val="003B4F"/>
                </a:solidFill>
                <a:latin typeface="Courier"/>
              </a:rPr>
              <a:t>prussian,</a:t>
            </a:r>
            <a:r>
              <a:rPr>
                <a:solidFill>
                  <a:srgbClr val="657422"/>
                </a:solidFill>
                <a:latin typeface="Courier"/>
              </a:rPr>
              <a:t>family=</a:t>
            </a:r>
            <a:r>
              <a:rPr>
                <a:solidFill>
                  <a:srgbClr val="003B4F"/>
                </a:solidFill>
                <a:latin typeface="Courier"/>
              </a:rPr>
              <a:t>poisson)</a:t>
            </a:r>
            <a:br/>
            <a:r>
              <a:rPr>
                <a:solidFill>
                  <a:srgbClr val="003B4F"/>
                </a:solidFill>
                <a:latin typeface="Courier"/>
              </a:rPr>
              <a:t>  </a:t>
            </a:r>
            <a:r>
              <a:rPr>
                <a:solidFill>
                  <a:srgbClr val="5E5E5E"/>
                </a:solidFill>
                <a:latin typeface="Courier"/>
              </a:rPr>
              <a:t># family=poisson(link="log") also works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63</a:t>
            </a:fld>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Model diagnostics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64</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For GLMs, we can generalise the residual sum of squares (also known as the error sum of squares). We introduce the deviance:</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𝐷</m:t>
                      </m:r>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𝛍</m:t>
                              </m:r>
                            </m:e>
                          </m:acc>
                        </m:e>
                      </m:d>
                      <m:r>
                        <a:rPr>
                          <a:latin typeface="Cambria Math" panose="02040503050406030204" pitchFamily="18" charset="0"/>
                        </a:rPr>
                        <m:t>=2</m:t>
                      </m:r>
                      <m:r>
                        <a:rPr>
                          <a:latin typeface="Cambria Math" panose="02040503050406030204" pitchFamily="18" charset="0"/>
                        </a:rPr>
                        <m:t>𝜙</m:t>
                      </m:r>
                      <m:d>
                        <m:dPr>
                          <m:ctrlPr>
                            <a:rPr i="1">
                              <a:latin typeface="Cambria Math" panose="02040503050406030204" pitchFamily="18" charset="0"/>
                            </a:rPr>
                          </m:ctrlPr>
                        </m:dPr>
                        <m:e>
                          <m:r>
                            <a:rPr>
                              <a:latin typeface="Cambria Math" panose="02040503050406030204" pitchFamily="18" charset="0"/>
                            </a:rPr>
                            <m:t>𝑙</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𝛉</m:t>
                                      </m:r>
                                    </m:e>
                                  </m:acc>
                                </m:e>
                                <m:sub>
                                  <m:r>
                                    <a:rPr>
                                      <a:latin typeface="Cambria Math" panose="02040503050406030204" pitchFamily="18" charset="0"/>
                                    </a:rPr>
                                    <m:t>𝑠</m:t>
                                  </m:r>
                                </m:sub>
                              </m:sSub>
                            </m:e>
                          </m:d>
                          <m:r>
                            <a:rPr>
                              <a:latin typeface="Cambria Math" panose="02040503050406030204" pitchFamily="18" charset="0"/>
                            </a:rPr>
                            <m:t>−</m:t>
                          </m:r>
                          <m:r>
                            <a:rPr>
                              <a:latin typeface="Cambria Math" panose="02040503050406030204" pitchFamily="18" charset="0"/>
                            </a:rPr>
                            <m:t>𝑙</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𝛉</m:t>
                                  </m:r>
                                </m:e>
                              </m:acc>
                            </m:e>
                          </m:d>
                        </m:e>
                      </m:d>
                    </m:oMath>
                  </m:oMathPara>
                </a14:m>
                <a:endParaRPr/>
              </a:p>
              <a:p>
                <a:pPr marL="0" lvl="0" indent="0">
                  <a:buNone/>
                </a:pPr>
                <a:r>
                  <a:t>where </a:t>
                </a: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𝛉</m:t>
                            </m:r>
                          </m:e>
                        </m:acc>
                      </m:e>
                      <m:sub>
                        <m:r>
                          <a:rPr>
                            <a:latin typeface="Cambria Math" panose="02040503050406030204" pitchFamily="18" charset="0"/>
                          </a:rPr>
                          <m:t>𝑠</m:t>
                        </m:r>
                      </m:sub>
                    </m:sSub>
                  </m:oMath>
                </a14:m>
                <a:r>
                  <a:t> and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𝛉</m:t>
                        </m:r>
                      </m:e>
                    </m:acc>
                  </m:oMath>
                </a14:m>
                <a:r>
                  <a:t> refer to the MLE parameters of the saturated and the proposed model respectively and 𝑙() is the log-likelihood function (</a:t>
                </a:r>
                <a14:m>
                  <m:oMath xmlns:m="http://schemas.openxmlformats.org/officeDocument/2006/math">
                    <m:r>
                      <a:rPr>
                        <a:latin typeface="Cambria Math" panose="02040503050406030204" pitchFamily="18" charset="0"/>
                      </a:rPr>
                      <m:t>𝜙</m:t>
                    </m:r>
                  </m:oMath>
                </a14:m>
                <a:r>
                  <a:t> is a scale parameter).</a:t>
                </a:r>
              </a:p>
              <a:p>
                <a:pPr marL="0" lvl="0" indent="0">
                  <a:buNone/>
                </a:pPr>
                <a:r>
                  <a:t>The saturated model is a model with 1 parameter for every observation. It is the model that fits the data exactly.</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deviance is a scaled likelihood ratio statistic (recall: differences of logs = log of ratio).</a:t>
                </a:r>
              </a:p>
              <a:p>
                <a:pPr marL="0" lvl="0" indent="0">
                  <a:buNone/>
                </a:pPr>
                <a:r>
                  <a:t>As we saw, the deviance generalises the residual / error sum of squares to GLMs. This means the deviance can be used as a measure of goodness-of-fit.</a:t>
                </a:r>
              </a:p>
              <a:p>
                <a:pPr marL="0" lvl="0" indent="0">
                  <a:buNone/>
                </a:pPr>
                <a:r>
                  <a:t>Under the null hypothesis of no difference between the saturated and the proposed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𝐷</m:t>
                      </m:r>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𝛍</m:t>
                              </m:r>
                            </m:e>
                          </m:acc>
                        </m:e>
                      </m:d>
                      <m:r>
                        <a:rPr>
                          <a:latin typeface="Cambria Math" panose="02040503050406030204" pitchFamily="18" charset="0"/>
                        </a:rPr>
                        <m:t>∼</m:t>
                      </m:r>
                      <m:sSubSup>
                        <m:sSubSupPr>
                          <m:ctrlPr>
                            <a:rPr i="1">
                              <a:latin typeface="Cambria Math" panose="02040503050406030204" pitchFamily="18" charset="0"/>
                            </a:rPr>
                          </m:ctrlPr>
                        </m:sSubSupPr>
                        <m:e>
                          <m:r>
                            <a:rPr>
                              <a:latin typeface="Cambria Math" panose="02040503050406030204" pitchFamily="18" charset="0"/>
                            </a:rPr>
                            <m:t>𝜒</m:t>
                          </m:r>
                        </m:e>
                        <m:sub>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−1</m:t>
                          </m:r>
                        </m:sub>
                        <m:sup>
                          <m:r>
                            <a:rPr>
                              <a:latin typeface="Cambria Math" panose="02040503050406030204" pitchFamily="18" charset="0"/>
                            </a:rPr>
                            <m:t>2</m:t>
                          </m:r>
                        </m:sup>
                      </m:sSubSup>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Question:</a:t>
                </a:r>
              </a:p>
              <a:p>
                <a:pPr marL="0" lvl="0" indent="0">
                  <a:buNone/>
                </a:pPr>
                <a:r>
                  <a:t>Why is it useful to test the null hypothesis that the fitted model is not meaningfully different from the saturated model?</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We can also compute the deviance for the worst model: the one where we include only an intercept.</a:t>
                </a:r>
              </a:p>
              <a:p>
                <a:pPr marL="0" lvl="0" indent="0">
                  <a:buNone/>
                </a:pPr>
                <a:r>
                  <a:t>This is called the </a:t>
                </a:r>
                <a:r>
                  <a:rPr b="1"/>
                  <a:t>null deviance</a:t>
                </a:r>
                <a:r>
                  <a:t> and in the general linear model it is equal to the total sum of squares </a:t>
                </a:r>
                <a14:m>
                  <m:oMath xmlns:m="http://schemas.openxmlformats.org/officeDocument/2006/math">
                    <m:r>
                      <a:rPr>
                        <a:latin typeface="Cambria Math" panose="02040503050406030204" pitchFamily="18" charset="0"/>
                      </a:rPr>
                      <m:t>𝑇𝑆𝑆</m:t>
                    </m:r>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a:rPr>
                            <a:latin typeface="Cambria Math" panose="02040503050406030204" pitchFamily="18" charset="0"/>
                          </a:rPr>
                          <m:t>𝑦</m:t>
                        </m:r>
                      </m:sub>
                    </m:sSub>
                  </m:oMath>
                </a14:m>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0</m:t>
                          </m:r>
                        </m:sub>
                      </m:sSub>
                      <m:d>
                        <m:dPr>
                          <m:ctrlPr>
                            <a:rPr i="1">
                              <a:latin typeface="Cambria Math" panose="02040503050406030204" pitchFamily="18" charset="0"/>
                            </a:rPr>
                          </m:ctrlPr>
                        </m:dPr>
                        <m:e>
                          <m:r>
                            <a:rPr>
                              <a:latin typeface="Cambria Math" panose="02040503050406030204" pitchFamily="18" charset="0"/>
                            </a:rPr>
                            <m:t>𝐲</m:t>
                          </m:r>
                        </m:e>
                      </m:d>
                      <m:r>
                        <a:rPr>
                          <a:latin typeface="Cambria Math" panose="02040503050406030204" pitchFamily="18" charset="0"/>
                        </a:rPr>
                        <m:t>=</m:t>
                      </m:r>
                      <m:r>
                        <a:rPr>
                          <a:latin typeface="Cambria Math" panose="02040503050406030204" pitchFamily="18" charset="0"/>
                        </a:rPr>
                        <m:t>𝐷</m:t>
                      </m:r>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𝐲</m:t>
                              </m:r>
                            </m:e>
                          </m:acc>
                        </m:e>
                      </m:d>
                      <m:r>
                        <a:rPr>
                          <a:latin typeface="Cambria Math" panose="02040503050406030204" pitchFamily="18" charset="0"/>
                        </a:rPr>
                        <m:t>=2</m:t>
                      </m:r>
                      <m:r>
                        <a:rPr>
                          <a:latin typeface="Cambria Math" panose="02040503050406030204" pitchFamily="18" charset="0"/>
                        </a:rPr>
                        <m:t>𝜙</m:t>
                      </m:r>
                      <m:d>
                        <m:dPr>
                          <m:ctrlPr>
                            <a:rPr i="1">
                              <a:latin typeface="Cambria Math" panose="02040503050406030204" pitchFamily="18" charset="0"/>
                            </a:rPr>
                          </m:ctrlPr>
                        </m:dPr>
                        <m:e>
                          <m:r>
                            <a:rPr>
                              <a:latin typeface="Cambria Math" panose="02040503050406030204" pitchFamily="18" charset="0"/>
                            </a:rPr>
                            <m:t>𝑙</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𝛉</m:t>
                                      </m:r>
                                    </m:e>
                                  </m:acc>
                                </m:e>
                                <m:sub>
                                  <m:r>
                                    <a:rPr>
                                      <a:latin typeface="Cambria Math" panose="02040503050406030204" pitchFamily="18" charset="0"/>
                                    </a:rPr>
                                    <m:t>𝑠</m:t>
                                  </m:r>
                                </m:sub>
                              </m:sSub>
                            </m:e>
                          </m:d>
                          <m:r>
                            <a:rPr>
                              <a:latin typeface="Cambria Math" panose="02040503050406030204" pitchFamily="18" charset="0"/>
                            </a:rPr>
                            <m:t>−</m:t>
                          </m:r>
                          <m:r>
                            <a:rPr>
                              <a:latin typeface="Cambria Math" panose="02040503050406030204" pitchFamily="18" charset="0"/>
                            </a:rPr>
                            <m:t>𝑙</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𝜃</m:t>
                                      </m:r>
                                    </m:e>
                                  </m:acc>
                                </m:e>
                                <m:sub>
                                  <m:r>
                                    <a:rPr>
                                      <a:latin typeface="Cambria Math" panose="02040503050406030204" pitchFamily="18" charset="0"/>
                                    </a:rPr>
                                    <m:t>0</m:t>
                                  </m:r>
                                </m:sub>
                              </m:sSub>
                            </m:e>
                          </m:d>
                        </m:e>
                      </m:d>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more the deviance (for the proposed model) is different from the null deviance (for the empty model), the more variation is explained by the fitted model (i.e. the better a fit it is).</a:t>
                </a:r>
              </a:p>
              <a:p>
                <a:pPr marL="0" lvl="0" indent="0">
                  <a:buNone/>
                </a:pPr>
                <a:r>
                  <a:t>The smaller the deviance, the better the fit.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 R output, the deviance is referred to as </a:t>
                </a:r>
                <a:r>
                  <a:rPr b="1"/>
                  <a:t>residual deviance</a:t>
                </a:r>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96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67</a:t>
            </a:fld>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Residuals</a:t>
                </a:r>
              </a:p>
              <a:p>
                <a:pPr marL="0" lvl="0" indent="0">
                  <a:buNone/>
                </a:pPr>
                <a:r>
                  <a:t>We can calculate several different types of residulals in a GLM:</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rPr b="1"/>
                  <a:t>response</a:t>
                </a:r>
                <a:r>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oMath>
                </a14:m>
                <a:endParaRPr/>
              </a:p>
              <a:p>
                <a:pPr lvl="0"/>
                <a:r>
                  <a:rPr b="1"/>
                  <a:t>working</a:t>
                </a:r>
                <a:r>
                  <a:t>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𝑟</m:t>
                        </m:r>
                      </m:e>
                      <m:sub>
                        <m:r>
                          <a:rPr>
                            <a:latin typeface="Cambria Math" panose="02040503050406030204" pitchFamily="18" charset="0"/>
                          </a:rPr>
                          <m:t>𝑖</m:t>
                        </m:r>
                      </m:sub>
                      <m:sup>
                        <m:r>
                          <a:rPr>
                            <a:latin typeface="Cambria Math" panose="02040503050406030204" pitchFamily="18" charset="0"/>
                          </a:rPr>
                          <m:t>𝑊</m:t>
                        </m:r>
                      </m:sup>
                    </m:sSubSup>
                  </m:oMath>
                </a14:m>
                <a:r>
                  <a:t> obtained from the last iteration of the IWLS algorithm</a:t>
                </a:r>
              </a:p>
              <a:p>
                <a:pPr lvl="0"/>
                <a:r>
                  <a:rPr b="1"/>
                  <a:t>Pearson</a:t>
                </a:r>
                <a:r>
                  <a:t> response residuals standardised by the variance function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𝑟</m:t>
                        </m:r>
                      </m:e>
                      <m:sub>
                        <m:r>
                          <a:rPr>
                            <a:latin typeface="Cambria Math" panose="02040503050406030204" pitchFamily="18" charset="0"/>
                          </a:rPr>
                          <m:t>𝑖</m:t>
                        </m:r>
                      </m:sub>
                      <m:sup>
                        <m:r>
                          <a:rPr>
                            <a:latin typeface="Cambria Math" panose="02040503050406030204" pitchFamily="18" charset="0"/>
                          </a:rPr>
                          <m:t>𝑃</m:t>
                        </m:r>
                      </m:sup>
                    </m:sSubSup>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num>
                      <m:den>
                        <m:rad>
                          <m:radPr>
                            <m:ctrlPr>
                              <a:rPr i="1">
                                <a:latin typeface="Cambria Math" panose="02040503050406030204" pitchFamily="18" charset="0"/>
                              </a:rPr>
                            </m:ctrlPr>
                          </m:radPr>
                          <m:deg/>
                          <m:e>
                            <m:r>
                              <a:rPr>
                                <a:latin typeface="Cambria Math" panose="02040503050406030204" pitchFamily="18" charset="0"/>
                              </a:rPr>
                              <m:t>𝑉</m:t>
                            </m:r>
                            <m:d>
                              <m:dPr>
                                <m:ctrlPr>
                                  <a:rPr i="1">
                                    <a:latin typeface="Cambria Math" panose="02040503050406030204" pitchFamily="18" charset="0"/>
                                  </a:rPr>
                                </m:ctrlPr>
                              </m:dPr>
                              <m:e>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𝜇</m:t>
                                        </m:r>
                                      </m:e>
                                    </m:acc>
                                  </m:e>
                                  <m:sub>
                                    <m:r>
                                      <a:rPr>
                                        <a:latin typeface="Cambria Math" panose="02040503050406030204" pitchFamily="18" charset="0"/>
                                      </a:rPr>
                                      <m:t>𝑖</m:t>
                                    </m:r>
                                  </m:sub>
                                </m:sSub>
                              </m:e>
                            </m:d>
                          </m:e>
                        </m:rad>
                      </m:den>
                    </m:f>
                  </m:oMath>
                </a14:m>
                <a:endParaRPr/>
              </a:p>
              <a:p>
                <a:pPr lvl="0"/>
                <a:r>
                  <a:rPr b="1"/>
                  <a:t>deviance</a:t>
                </a:r>
                <a:r>
                  <a:t>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𝑟</m:t>
                        </m:r>
                      </m:e>
                      <m:sub>
                        <m:r>
                          <a:rPr>
                            <a:latin typeface="Cambria Math" panose="02040503050406030204" pitchFamily="18" charset="0"/>
                          </a:rPr>
                          <m:t>𝑖</m:t>
                        </m:r>
                      </m:sub>
                      <m:sup>
                        <m:r>
                          <a:rPr>
                            <a:latin typeface="Cambria Math" panose="02040503050406030204" pitchFamily="18" charset="0"/>
                          </a:rPr>
                          <m:t>𝐷</m:t>
                        </m:r>
                      </m:sup>
                    </m:sSubSup>
                  </m:oMath>
                </a14:m>
                <a:r>
                  <a:t> so that </a:t>
                </a:r>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bSup>
                                  <m:sSubSupPr>
                                    <m:ctrlPr>
                                      <a:rPr i="1">
                                        <a:latin typeface="Cambria Math" panose="02040503050406030204" pitchFamily="18" charset="0"/>
                                      </a:rPr>
                                    </m:ctrlPr>
                                  </m:sSubSupPr>
                                  <m:e>
                                    <m:r>
                                      <a:rPr>
                                        <a:latin typeface="Cambria Math" panose="02040503050406030204" pitchFamily="18" charset="0"/>
                                      </a:rPr>
                                      <m:t>𝑟</m:t>
                                    </m:r>
                                  </m:e>
                                  <m:sub>
                                    <m:r>
                                      <a:rPr>
                                        <a:latin typeface="Cambria Math" panose="02040503050406030204" pitchFamily="18" charset="0"/>
                                      </a:rPr>
                                      <m:t>𝑖</m:t>
                                    </m:r>
                                  </m:sub>
                                  <m:sup>
                                    <m:r>
                                      <a:rPr>
                                        <a:latin typeface="Cambria Math" panose="02040503050406030204" pitchFamily="18" charset="0"/>
                                      </a:rPr>
                                      <m:t>𝐷</m:t>
                                    </m:r>
                                  </m:sup>
                                </m:sSubSup>
                              </m:e>
                            </m:d>
                          </m:e>
                          <m:sup>
                            <m:r>
                              <a:rPr>
                                <a:latin typeface="Cambria Math" panose="02040503050406030204" pitchFamily="18" charset="0"/>
                              </a:rPr>
                              <m:t>2</m:t>
                            </m:r>
                          </m:sup>
                        </m:sSup>
                      </m:e>
                    </m:nary>
                    <m:r>
                      <a:rPr>
                        <a:latin typeface="Cambria Math" panose="02040503050406030204" pitchFamily="18" charset="0"/>
                      </a:rPr>
                      <m:t>=</m:t>
                    </m:r>
                    <m:r>
                      <a:rPr>
                        <a:latin typeface="Cambria Math" panose="02040503050406030204" pitchFamily="18" charset="0"/>
                      </a:rPr>
                      <m:t>𝐷</m:t>
                    </m:r>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𝛍</m:t>
                            </m:r>
                          </m:e>
                        </m:acc>
                      </m:e>
                    </m:d>
                  </m:oMath>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68</a:t>
            </a:fld>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Residuals</a:t>
                </a:r>
              </a:p>
              <a:p>
                <a:pPr marL="0" lvl="0" indent="0">
                  <a:buNone/>
                </a:pPr>
                <a:r>
                  <a:t>Note: for normal models these are all equal.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R will by default return deviance residuals (e.g.by typing </a:t>
                </a:r>
                <a:r>
                  <a:rPr>
                    <a:latin typeface="Courier"/>
                  </a:rPr>
                  <a:t>resid(mod)</a:t>
                </a:r>
                <a:r>
                  <a:t>). You can use the same R function to compute the other residuals: </a:t>
                </a:r>
                <a:r>
                  <a:rPr>
                    <a:latin typeface="Courier"/>
                  </a:rPr>
                  <a:t>resid(mod,type="pearson")</a:t>
                </a:r>
                <a:r>
                  <a:t> will compute the Pearson residuals.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Libraries &amp;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Then read these datasets into R (I placed them in a subdirectory called ‘</a:t>
                </a:r>
                <a:r>
                  <a:rPr dirty="0" err="1"/>
                  <a:t>dataAndSupportDocs</a:t>
                </a:r>
                <a:r>
                  <a:rPr dirty="0"/>
                  <a:t>’ on my computer - this might be different on yours).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indent="0">
                  <a:buNone/>
                </a:pPr>
                <a:r>
                  <a:rPr dirty="0" err="1">
                    <a:solidFill>
                      <a:srgbClr val="003B4F"/>
                    </a:solidFill>
                    <a:latin typeface="Courier"/>
                  </a:rPr>
                  <a:t>Tbreg</a:t>
                </a:r>
                <a:r>
                  <a:rPr dirty="0">
                    <a:solidFill>
                      <a:srgbClr val="003B4F"/>
                    </a:solidFill>
                    <a:latin typeface="Courier"/>
                  </a:rPr>
                  <a:t>&lt;-</a:t>
                </a:r>
                <a:r>
                  <a:rPr dirty="0">
                    <a:solidFill>
                      <a:srgbClr val="4758AB"/>
                    </a:solidFill>
                    <a:latin typeface="Courier"/>
                  </a:rPr>
                  <a:t>read.csv</a:t>
                </a:r>
                <a:r>
                  <a:rPr dirty="0">
                    <a:solidFill>
                      <a:srgbClr val="003B4F"/>
                    </a:solidFill>
                    <a:latin typeface="Courier"/>
                  </a:rPr>
                  <a:t>(</a:t>
                </a:r>
                <a:r>
                  <a:rPr dirty="0">
                    <a:solidFill>
                      <a:srgbClr val="20794D"/>
                    </a:solidFill>
                    <a:latin typeface="Courier"/>
                  </a:rPr>
                  <a:t>"</a:t>
                </a:r>
                <a:r>
                  <a:rPr dirty="0" err="1">
                    <a:solidFill>
                      <a:srgbClr val="20794D"/>
                    </a:solidFill>
                    <a:latin typeface="Courier"/>
                  </a:rPr>
                  <a:t>dataAndSupportDocs</a:t>
                </a:r>
                <a:r>
                  <a:rPr dirty="0">
                    <a:solidFill>
                      <a:srgbClr val="20794D"/>
                    </a:solidFill>
                    <a:latin typeface="Courier"/>
                  </a:rPr>
                  <a:t>/btTBreg.csv"</a:t>
                </a:r>
                <a:r>
                  <a:rPr dirty="0">
                    <a:solidFill>
                      <a:srgbClr val="003B4F"/>
                    </a:solidFill>
                    <a:latin typeface="Courier"/>
                  </a:rPr>
                  <a:t>)</a:t>
                </a:r>
                <a:br>
                  <a:rPr dirty="0"/>
                </a:br>
                <a:r>
                  <a:rPr dirty="0" err="1">
                    <a:solidFill>
                      <a:srgbClr val="003B4F"/>
                    </a:solidFill>
                    <a:latin typeface="Courier"/>
                  </a:rPr>
                  <a:t>Tbreg</a:t>
                </a:r>
                <a:r>
                  <a:rPr dirty="0">
                    <a:solidFill>
                      <a:srgbClr val="003B4F"/>
                    </a:solidFill>
                    <a:latin typeface="Courier"/>
                  </a:rPr>
                  <a:t>&lt;-</a:t>
                </a:r>
                <a:r>
                  <a:rPr dirty="0" err="1">
                    <a:solidFill>
                      <a:srgbClr val="003B4F"/>
                    </a:solidFill>
                    <a:latin typeface="Courier"/>
                  </a:rPr>
                  <a:t>Tbreg</a:t>
                </a:r>
                <a:r>
                  <a:rPr dirty="0">
                    <a:solidFill>
                      <a:srgbClr val="003B4F"/>
                    </a:solidFill>
                    <a:latin typeface="Courier"/>
                  </a:rPr>
                  <a:t> </a:t>
                </a:r>
                <a:r>
                  <a:rPr dirty="0">
                    <a:solidFill>
                      <a:srgbClr val="5E5E5E"/>
                    </a:solidFill>
                    <a:latin typeface="Courier"/>
                  </a:rPr>
                  <a:t>%&gt;%</a:t>
                </a:r>
                <a:r>
                  <a:rPr dirty="0">
                    <a:solidFill>
                      <a:srgbClr val="003B4F"/>
                    </a:solidFill>
                    <a:latin typeface="Courier"/>
                  </a:rPr>
                  <a:t> </a:t>
                </a:r>
                <a:r>
                  <a:rPr dirty="0">
                    <a:solidFill>
                      <a:srgbClr val="4758AB"/>
                    </a:solidFill>
                    <a:latin typeface="Courier"/>
                  </a:rPr>
                  <a:t>mutate</a:t>
                </a:r>
                <a:r>
                  <a:rPr dirty="0">
                    <a:solidFill>
                      <a:srgbClr val="003B4F"/>
                    </a:solidFill>
                    <a:latin typeface="Courier"/>
                  </a:rPr>
                  <a:t>(</a:t>
                </a:r>
                <a:r>
                  <a:rPr dirty="0">
                    <a:solidFill>
                      <a:srgbClr val="657422"/>
                    </a:solidFill>
                    <a:latin typeface="Courier"/>
                  </a:rPr>
                  <a:t>cd4change=</a:t>
                </a:r>
                <a:r>
                  <a:rPr dirty="0">
                    <a:solidFill>
                      <a:srgbClr val="003B4F"/>
                    </a:solidFill>
                    <a:latin typeface="Courier"/>
                  </a:rPr>
                  <a:t>cd42</a:t>
                </a:r>
                <a:r>
                  <a:rPr dirty="0">
                    <a:solidFill>
                      <a:srgbClr val="5E5E5E"/>
                    </a:solidFill>
                    <a:latin typeface="Courier"/>
                  </a:rPr>
                  <a:t>-</a:t>
                </a:r>
                <a:r>
                  <a:rPr dirty="0">
                    <a:solidFill>
                      <a:srgbClr val="003B4F"/>
                    </a:solidFill>
                    <a:latin typeface="Courier"/>
                  </a:rPr>
                  <a:t>cd41)</a:t>
                </a:r>
                <a:br>
                  <a:rPr dirty="0"/>
                </a:br>
                <a:r>
                  <a:rPr dirty="0">
                    <a:solidFill>
                      <a:srgbClr val="5E5E5E"/>
                    </a:solidFill>
                    <a:latin typeface="Courier"/>
                  </a:rPr>
                  <a:t># TB dataset used previously</a:t>
                </a:r>
                <a:br>
                  <a:rPr dirty="0"/>
                </a:br>
                <a:br>
                  <a:rPr dirty="0"/>
                </a:br>
                <a:r>
                  <a:rPr dirty="0" err="1">
                    <a:solidFill>
                      <a:srgbClr val="003B4F"/>
                    </a:solidFill>
                    <a:latin typeface="Courier"/>
                  </a:rPr>
                  <a:t>bw</a:t>
                </a:r>
                <a:r>
                  <a:rPr dirty="0">
                    <a:solidFill>
                      <a:srgbClr val="003B4F"/>
                    </a:solidFill>
                    <a:latin typeface="Courier"/>
                  </a:rPr>
                  <a:t>&lt;-</a:t>
                </a:r>
                <a:r>
                  <a:rPr dirty="0">
                    <a:solidFill>
                      <a:srgbClr val="4758AB"/>
                    </a:solidFill>
                    <a:latin typeface="Courier"/>
                  </a:rPr>
                  <a:t>read.csv</a:t>
                </a:r>
                <a:r>
                  <a:rPr dirty="0">
                    <a:solidFill>
                      <a:srgbClr val="003B4F"/>
                    </a:solidFill>
                    <a:latin typeface="Courier"/>
                  </a:rPr>
                  <a:t>(</a:t>
                </a:r>
                <a:r>
                  <a:rPr dirty="0">
                    <a:solidFill>
                      <a:srgbClr val="20794D"/>
                    </a:solidFill>
                    <a:latin typeface="Courier"/>
                  </a:rPr>
                  <a:t>"</a:t>
                </a:r>
                <a:r>
                  <a:rPr dirty="0" err="1">
                    <a:solidFill>
                      <a:srgbClr val="20794D"/>
                    </a:solidFill>
                    <a:latin typeface="Courier"/>
                  </a:rPr>
                  <a:t>dataAndSupportDocs</a:t>
                </a:r>
                <a:r>
                  <a:rPr dirty="0">
                    <a:solidFill>
                      <a:srgbClr val="20794D"/>
                    </a:solidFill>
                    <a:latin typeface="Courier"/>
                  </a:rPr>
                  <a:t>/stcp-Rdataset-birthweight_reduced.csv"</a:t>
                </a:r>
                <a:r>
                  <a:rPr dirty="0">
                    <a:solidFill>
                      <a:srgbClr val="003B4F"/>
                    </a:solidFill>
                    <a:latin typeface="Courier"/>
                  </a:rPr>
                  <a:t>)</a:t>
                </a:r>
                <a:br>
                  <a:rPr dirty="0"/>
                </a:br>
                <a:r>
                  <a:rPr dirty="0">
                    <a:solidFill>
                      <a:srgbClr val="5E5E5E"/>
                    </a:solidFill>
                    <a:latin typeface="Courier"/>
                  </a:rPr>
                  <a:t># Data contributed by Ellen Marshall, Sheffield Hallam University</a:t>
                </a:r>
                <a:br>
                  <a:rPr dirty="0"/>
                </a:br>
                <a:br>
                  <a:rPr dirty="0"/>
                </a:br>
                <a:r>
                  <a:rPr dirty="0">
                    <a:solidFill>
                      <a:srgbClr val="003B4F"/>
                    </a:solidFill>
                    <a:latin typeface="Courier"/>
                  </a:rPr>
                  <a:t>titanic&lt;-</a:t>
                </a:r>
                <a:r>
                  <a:rPr dirty="0">
                    <a:solidFill>
                      <a:srgbClr val="4758AB"/>
                    </a:solidFill>
                    <a:latin typeface="Courier"/>
                  </a:rPr>
                  <a:t>read.csv</a:t>
                </a:r>
                <a:r>
                  <a:rPr dirty="0">
                    <a:solidFill>
                      <a:srgbClr val="003B4F"/>
                    </a:solidFill>
                    <a:latin typeface="Courier"/>
                  </a:rPr>
                  <a:t>(</a:t>
                </a:r>
                <a:r>
                  <a:rPr dirty="0">
                    <a:solidFill>
                      <a:srgbClr val="20794D"/>
                    </a:solidFill>
                    <a:latin typeface="Courier"/>
                  </a:rPr>
                  <a:t>"</a:t>
                </a:r>
                <a:r>
                  <a:rPr dirty="0" err="1">
                    <a:solidFill>
                      <a:srgbClr val="20794D"/>
                    </a:solidFill>
                    <a:latin typeface="Courier"/>
                  </a:rPr>
                  <a:t>dataAndSupportDocs</a:t>
                </a:r>
                <a:r>
                  <a:rPr dirty="0">
                    <a:solidFill>
                      <a:srgbClr val="20794D"/>
                    </a:solidFill>
                    <a:latin typeface="Courier"/>
                  </a:rPr>
                  <a:t>/titanic.csv"</a:t>
                </a:r>
                <a:r>
                  <a:rPr dirty="0">
                    <a:solidFill>
                      <a:srgbClr val="003B4F"/>
                    </a:solidFill>
                    <a:latin typeface="Courier"/>
                  </a:rPr>
                  <a:t>)</a:t>
                </a:r>
                <a:br>
                  <a:rPr dirty="0"/>
                </a:br>
                <a:r>
                  <a:rPr dirty="0">
                    <a:solidFill>
                      <a:srgbClr val="003B4F"/>
                    </a:solidFill>
                    <a:latin typeface="Courier"/>
                  </a:rPr>
                  <a:t>titanic&lt;-titanic[,</a:t>
                </a:r>
                <a:r>
                  <a:rPr dirty="0">
                    <a:solidFill>
                      <a:srgbClr val="5E5E5E"/>
                    </a:solidFill>
                    <a:latin typeface="Courier"/>
                  </a:rPr>
                  <a:t>-</a:t>
                </a:r>
                <a:r>
                  <a:rPr dirty="0">
                    <a:solidFill>
                      <a:srgbClr val="AD0000"/>
                    </a:solidFill>
                    <a:latin typeface="Courier"/>
                  </a:rPr>
                  <a:t>1</a:t>
                </a:r>
                <a:r>
                  <a:rPr dirty="0">
                    <a:solidFill>
                      <a:srgbClr val="003B4F"/>
                    </a:solidFill>
                    <a:latin typeface="Courier"/>
                  </a:rPr>
                  <a:t>]</a:t>
                </a:r>
                <a:br>
                  <a:rPr dirty="0"/>
                </a:br>
                <a:r>
                  <a:rPr dirty="0">
                    <a:solidFill>
                      <a:srgbClr val="5E5E5E"/>
                    </a:solidFill>
                    <a:latin typeface="Courier"/>
                  </a:rPr>
                  <a:t># data on survivors and casualties of the Titanic disaster</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8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a:t>
            </a:fld>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Model diagnostics: why do it?</a:t>
            </a:r>
          </a:p>
          <a:p>
            <a:pPr marL="0" lvl="0" indent="0">
              <a:buNone/>
            </a:pPr>
            <a:r>
              <a:t>There is a very simple &amp; good reason: if the data violate the model assumptions, then all the inferential results we derived (coverage of CIs, p-values, …) no longer hold – we cannot really say anything about the process that generated the data from our model and the model predictions are likely to be very wrong.</a:t>
            </a:r>
          </a:p>
          <a:p>
            <a:pPr marL="0" lvl="0" indent="0">
              <a:buNone/>
            </a:pPr>
            <a:r>
              <a:t>The point of model diagnostics is to check that the model assumptions appear to be met.</a:t>
            </a:r>
          </a:p>
          <a:p>
            <a:pPr marL="0" lvl="0" indent="0">
              <a:buNone/>
            </a:pPr>
            <a:r>
              <a:t>There are several checks that can be done. For each check, We will first discuss the case of the general linear model, then move on to generalised linear models.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70</a:t>
            </a:fld>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Let’s fit a linear model to the TB data:</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03B4F"/>
                    </a:solidFill>
                    <a:latin typeface="Courier"/>
                  </a:rPr>
                  <a:t>modBW_Mppwt&lt;-</a:t>
                </a:r>
                <a:r>
                  <a:rPr>
                    <a:solidFill>
                      <a:srgbClr val="4758AB"/>
                    </a:solidFill>
                    <a:latin typeface="Courier"/>
                  </a:rPr>
                  <a:t>glm</a:t>
                </a:r>
                <a:r>
                  <a:rPr>
                    <a:solidFill>
                      <a:srgbClr val="003B4F"/>
                    </a:solidFill>
                    <a:latin typeface="Courier"/>
                  </a:rPr>
                  <a:t>(Birthweight</a:t>
                </a:r>
                <a:r>
                  <a:rPr>
                    <a:solidFill>
                      <a:srgbClr val="5E5E5E"/>
                    </a:solidFill>
                    <a:latin typeface="Courier"/>
                  </a:rPr>
                  <a:t>~</a:t>
                </a:r>
                <a:r>
                  <a:rPr>
                    <a:solidFill>
                      <a:srgbClr val="003B4F"/>
                    </a:solidFill>
                    <a:latin typeface="Courier"/>
                  </a:rPr>
                  <a:t>mppwt,</a:t>
                </a:r>
                <a:r>
                  <a:rPr>
                    <a:solidFill>
                      <a:srgbClr val="657422"/>
                    </a:solidFill>
                    <a:latin typeface="Courier"/>
                  </a:rPr>
                  <a:t>data=</a:t>
                </a:r>
                <a:r>
                  <a:rPr>
                    <a:solidFill>
                      <a:srgbClr val="003B4F"/>
                    </a:solidFill>
                    <a:latin typeface="Courier"/>
                  </a:rPr>
                  <a:t>bw)</a:t>
                </a:r>
                <a:br/>
                <a:r>
                  <a:rPr>
                    <a:solidFill>
                      <a:srgbClr val="003B4F"/>
                    </a:solidFill>
                    <a:latin typeface="Courier"/>
                  </a:rPr>
                  <a:t>modBW_GestMppwt&lt;-</a:t>
                </a:r>
                <a:r>
                  <a:rPr>
                    <a:solidFill>
                      <a:srgbClr val="4758AB"/>
                    </a:solidFill>
                    <a:latin typeface="Courier"/>
                  </a:rPr>
                  <a:t>glm</a:t>
                </a:r>
                <a:r>
                  <a:rPr>
                    <a:solidFill>
                      <a:srgbClr val="003B4F"/>
                    </a:solidFill>
                    <a:latin typeface="Courier"/>
                  </a:rPr>
                  <a:t>(Birthweight</a:t>
                </a:r>
                <a:r>
                  <a:rPr>
                    <a:solidFill>
                      <a:srgbClr val="5E5E5E"/>
                    </a:solidFill>
                    <a:latin typeface="Courier"/>
                  </a:rPr>
                  <a:t>~</a:t>
                </a:r>
                <a:r>
                  <a:rPr>
                    <a:solidFill>
                      <a:srgbClr val="003B4F"/>
                    </a:solidFill>
                    <a:latin typeface="Courier"/>
                  </a:rPr>
                  <a:t>Gestation</a:t>
                </a:r>
                <a:r>
                  <a:rPr>
                    <a:solidFill>
                      <a:srgbClr val="5E5E5E"/>
                    </a:solidFill>
                    <a:latin typeface="Courier"/>
                  </a:rPr>
                  <a:t>+</a:t>
                </a:r>
                <a:r>
                  <a:rPr>
                    <a:solidFill>
                      <a:srgbClr val="003B4F"/>
                    </a:solidFill>
                    <a:latin typeface="Courier"/>
                  </a:rPr>
                  <a:t>mppwt,</a:t>
                </a:r>
                <a:r>
                  <a:rPr>
                    <a:solidFill>
                      <a:srgbClr val="657422"/>
                    </a:solidFill>
                    <a:latin typeface="Courier"/>
                  </a:rPr>
                  <a:t>data=</a:t>
                </a:r>
                <a:r>
                  <a:rPr>
                    <a:solidFill>
                      <a:srgbClr val="003B4F"/>
                    </a:solidFill>
                    <a:latin typeface="Courier"/>
                  </a:rPr>
                  <a:t>bw)</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71</a:t>
            </a:fld>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You have fitted a GLM model. How do you know it’s any good?</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Goodness of fit?</a:t>
                </a:r>
              </a:p>
              <a:p>
                <a:pPr lvl="1"/>
                <a:r>
                  <a:t>Visual check</a:t>
                </a:r>
              </a:p>
              <a:p>
                <a:pPr lvl="1"/>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𝑎𝑑𝑗</m:t>
                        </m:r>
                      </m:sub>
                      <m:sup>
                        <m:r>
                          <a:rPr>
                            <a:latin typeface="Cambria Math" panose="02040503050406030204" pitchFamily="18" charset="0"/>
                          </a:rPr>
                          <m:t>2</m:t>
                        </m:r>
                      </m:sup>
                    </m:sSubSup>
                  </m:oMath>
                </a14:m>
                <a:endParaRPr/>
              </a:p>
              <a:p>
                <a:pPr lvl="1"/>
                <a:r>
                  <a:t>AIC, BIC</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Residuals?</a:t>
                </a:r>
              </a:p>
              <a:p>
                <a:pPr lvl="1"/>
                <a:r>
                  <a:t>QQ plot</a:t>
                </a:r>
              </a:p>
              <a:p>
                <a:pPr lvl="1"/>
                <a:r>
                  <a:t>Residuals vs. predicted values</a:t>
                </a:r>
              </a:p>
              <a:p>
                <a:pPr lvl="1"/>
                <a:r>
                  <a:t>Hat values, Cook’s distance</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rPr dirty="0"/>
              <a:t>Diagnostics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4343400"/>
          </a:xfrm>
        </p:spPr>
        <p:txBody>
          <a:bodyPr>
            <a:normAutofit fontScale="85000" lnSpcReduction="20000"/>
          </a:bodyPr>
          <a:lstStyle/>
          <a:p>
            <a:pPr marL="0" lvl="0" indent="0">
              <a:buNone/>
            </a:pPr>
            <a:r>
              <a:rPr sz="1900" b="1" dirty="0"/>
              <a:t>Goodness of fit</a:t>
            </a:r>
          </a:p>
          <a:p>
            <a:pPr marL="0" lvl="0" indent="0">
              <a:buNone/>
            </a:pPr>
            <a:r>
              <a:rPr sz="1900" dirty="0"/>
              <a:t>Visual checks</a:t>
            </a:r>
          </a:p>
          <a:p>
            <a:pPr lvl="0"/>
            <a:r>
              <a:rPr sz="1900" dirty="0"/>
              <a:t>These work well for simple models with only one or a limited number of predictors.</a:t>
            </a:r>
          </a:p>
          <a:p>
            <a:pPr lvl="0"/>
            <a:r>
              <a:rPr sz="1900" dirty="0"/>
              <a:t>Conceptually simple: just plot response vs. </a:t>
            </a:r>
            <a:r>
              <a:rPr sz="1900" dirty="0" err="1"/>
              <a:t>prdictor</a:t>
            </a:r>
            <a:r>
              <a:rPr sz="1900" dirty="0"/>
              <a:t> and add a line for the model fit.</a:t>
            </a:r>
          </a:p>
          <a:p>
            <a:pPr lvl="0"/>
            <a:r>
              <a:rPr sz="1900" dirty="0"/>
              <a:t>Same for general &amp; </a:t>
            </a:r>
            <a:r>
              <a:rPr sz="1900" dirty="0" err="1"/>
              <a:t>generalised</a:t>
            </a:r>
            <a:r>
              <a:rPr sz="1900" dirty="0"/>
              <a:t> linear models.</a:t>
            </a:r>
          </a:p>
          <a:p>
            <a:pPr lvl="0" indent="0">
              <a:buNone/>
            </a:pPr>
            <a:r>
              <a:rPr dirty="0">
                <a:solidFill>
                  <a:srgbClr val="003B4F"/>
                </a:solidFill>
                <a:latin typeface="Courier"/>
              </a:rPr>
              <a:t>  </a:t>
            </a:r>
            <a:r>
              <a:rPr sz="1400" dirty="0" err="1">
                <a:solidFill>
                  <a:srgbClr val="4758AB"/>
                </a:solidFill>
                <a:latin typeface="Courier"/>
              </a:rPr>
              <a:t>ggplot</a:t>
            </a:r>
            <a:r>
              <a:rPr sz="1400" dirty="0">
                <a:solidFill>
                  <a:srgbClr val="003B4F"/>
                </a:solidFill>
                <a:latin typeface="Courier"/>
              </a:rPr>
              <a:t>(</a:t>
            </a:r>
            <a:r>
              <a:rPr sz="1400" dirty="0">
                <a:solidFill>
                  <a:srgbClr val="657422"/>
                </a:solidFill>
                <a:latin typeface="Courier"/>
              </a:rPr>
              <a:t>data=</a:t>
            </a:r>
            <a:r>
              <a:rPr sz="1400" dirty="0" err="1">
                <a:solidFill>
                  <a:srgbClr val="003B4F"/>
                </a:solidFill>
                <a:latin typeface="Courier"/>
              </a:rPr>
              <a:t>bw,</a:t>
            </a:r>
            <a:r>
              <a:rPr sz="1400" dirty="0" err="1">
                <a:solidFill>
                  <a:srgbClr val="657422"/>
                </a:solidFill>
                <a:latin typeface="Courier"/>
              </a:rPr>
              <a:t>mapping</a:t>
            </a:r>
            <a:r>
              <a:rPr sz="1400" dirty="0">
                <a:solidFill>
                  <a:srgbClr val="657422"/>
                </a:solidFill>
                <a:latin typeface="Courier"/>
              </a:rPr>
              <a:t>=</a:t>
            </a:r>
            <a:r>
              <a:rPr sz="1400" dirty="0" err="1">
                <a:solidFill>
                  <a:srgbClr val="4758AB"/>
                </a:solidFill>
                <a:latin typeface="Courier"/>
              </a:rPr>
              <a:t>aes</a:t>
            </a:r>
            <a:r>
              <a:rPr sz="1400" dirty="0">
                <a:solidFill>
                  <a:srgbClr val="003B4F"/>
                </a:solidFill>
                <a:latin typeface="Courier"/>
              </a:rPr>
              <a:t>(</a:t>
            </a:r>
            <a:r>
              <a:rPr sz="1400" dirty="0">
                <a:solidFill>
                  <a:srgbClr val="657422"/>
                </a:solidFill>
                <a:latin typeface="Courier"/>
              </a:rPr>
              <a:t>x=</a:t>
            </a:r>
            <a:r>
              <a:rPr sz="1400" dirty="0" err="1">
                <a:solidFill>
                  <a:srgbClr val="003B4F"/>
                </a:solidFill>
                <a:latin typeface="Courier"/>
              </a:rPr>
              <a:t>mppwt,</a:t>
            </a:r>
            <a:r>
              <a:rPr sz="1400" dirty="0" err="1">
                <a:solidFill>
                  <a:srgbClr val="657422"/>
                </a:solidFill>
                <a:latin typeface="Courier"/>
              </a:rPr>
              <a:t>y</a:t>
            </a:r>
            <a:r>
              <a:rPr sz="1400" dirty="0">
                <a:solidFill>
                  <a:srgbClr val="657422"/>
                </a:solidFill>
                <a:latin typeface="Courier"/>
              </a:rPr>
              <a:t>=</a:t>
            </a:r>
            <a:r>
              <a:rPr sz="1400" dirty="0">
                <a:solidFill>
                  <a:srgbClr val="003B4F"/>
                </a:solidFill>
                <a:latin typeface="Courier"/>
              </a:rPr>
              <a:t>Birthweight))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geom_point</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geom_abline</a:t>
            </a:r>
            <a:r>
              <a:rPr sz="1400" dirty="0">
                <a:solidFill>
                  <a:srgbClr val="003B4F"/>
                </a:solidFill>
                <a:latin typeface="Courier"/>
              </a:rPr>
              <a:t>(</a:t>
            </a:r>
            <a:r>
              <a:rPr sz="1400" dirty="0">
                <a:solidFill>
                  <a:srgbClr val="657422"/>
                </a:solidFill>
                <a:latin typeface="Courier"/>
              </a:rPr>
              <a:t>intercept=</a:t>
            </a:r>
            <a:r>
              <a:rPr sz="1400" dirty="0" err="1">
                <a:solidFill>
                  <a:srgbClr val="4758AB"/>
                </a:solidFill>
                <a:latin typeface="Courier"/>
              </a:rPr>
              <a:t>coef</a:t>
            </a:r>
            <a:r>
              <a:rPr sz="1400" dirty="0">
                <a:solidFill>
                  <a:srgbClr val="003B4F"/>
                </a:solidFill>
                <a:latin typeface="Courier"/>
              </a:rPr>
              <a:t>(</a:t>
            </a:r>
            <a:r>
              <a:rPr sz="1400" dirty="0" err="1">
                <a:solidFill>
                  <a:srgbClr val="003B4F"/>
                </a:solidFill>
                <a:latin typeface="Courier"/>
              </a:rPr>
              <a:t>modBW_Mppwt</a:t>
            </a:r>
            <a:r>
              <a:rPr sz="1400" dirty="0">
                <a:solidFill>
                  <a:srgbClr val="003B4F"/>
                </a:solidFill>
                <a:latin typeface="Courier"/>
              </a:rPr>
              <a:t>)[</a:t>
            </a:r>
            <a:r>
              <a:rPr sz="1400" dirty="0">
                <a:solidFill>
                  <a:srgbClr val="AD0000"/>
                </a:solidFill>
                <a:latin typeface="Courier"/>
              </a:rPr>
              <a:t>1</a:t>
            </a:r>
            <a:r>
              <a:rPr sz="1400" dirty="0">
                <a:solidFill>
                  <a:srgbClr val="003B4F"/>
                </a:solidFill>
                <a:latin typeface="Courier"/>
              </a:rPr>
              <a:t>],</a:t>
            </a:r>
            <a:br>
              <a:rPr sz="1400" dirty="0"/>
            </a:br>
            <a:r>
              <a:rPr sz="1400" dirty="0">
                <a:solidFill>
                  <a:srgbClr val="003B4F"/>
                </a:solidFill>
                <a:latin typeface="Courier"/>
              </a:rPr>
              <a:t>                </a:t>
            </a:r>
            <a:r>
              <a:rPr sz="1400" dirty="0">
                <a:solidFill>
                  <a:srgbClr val="657422"/>
                </a:solidFill>
                <a:latin typeface="Courier"/>
              </a:rPr>
              <a:t>slope=</a:t>
            </a:r>
            <a:r>
              <a:rPr sz="1400" dirty="0" err="1">
                <a:solidFill>
                  <a:srgbClr val="4758AB"/>
                </a:solidFill>
                <a:latin typeface="Courier"/>
              </a:rPr>
              <a:t>coef</a:t>
            </a:r>
            <a:r>
              <a:rPr sz="1400" dirty="0">
                <a:solidFill>
                  <a:srgbClr val="003B4F"/>
                </a:solidFill>
                <a:latin typeface="Courier"/>
              </a:rPr>
              <a:t>(</a:t>
            </a:r>
            <a:r>
              <a:rPr sz="1400" dirty="0" err="1">
                <a:solidFill>
                  <a:srgbClr val="003B4F"/>
                </a:solidFill>
                <a:latin typeface="Courier"/>
              </a:rPr>
              <a:t>modBW_Mppwt</a:t>
            </a:r>
            <a:r>
              <a:rPr sz="1400" dirty="0">
                <a:solidFill>
                  <a:srgbClr val="003B4F"/>
                </a:solidFill>
                <a:latin typeface="Courier"/>
              </a:rPr>
              <a:t>)[</a:t>
            </a:r>
            <a:r>
              <a:rPr sz="1400" dirty="0">
                <a:solidFill>
                  <a:srgbClr val="AD0000"/>
                </a:solidFill>
                <a:latin typeface="Courier"/>
              </a:rPr>
              <a:t>2</a:t>
            </a:r>
            <a:r>
              <a:rPr sz="1400" dirty="0">
                <a:solidFill>
                  <a:srgbClr val="003B4F"/>
                </a:solidFill>
                <a:latin typeface="Courier"/>
              </a:rPr>
              <a:t>],</a:t>
            </a:r>
            <a:br>
              <a:rPr sz="1400" dirty="0"/>
            </a:br>
            <a:r>
              <a:rPr sz="1400" dirty="0">
                <a:solidFill>
                  <a:srgbClr val="003B4F"/>
                </a:solidFill>
                <a:latin typeface="Courier"/>
              </a:rPr>
              <a:t>                </a:t>
            </a:r>
            <a:r>
              <a:rPr sz="1400" dirty="0">
                <a:solidFill>
                  <a:srgbClr val="657422"/>
                </a:solidFill>
                <a:latin typeface="Courier"/>
              </a:rPr>
              <a:t>col=</a:t>
            </a:r>
            <a:r>
              <a:rPr sz="1400" dirty="0">
                <a:solidFill>
                  <a:srgbClr val="20794D"/>
                </a:solidFill>
                <a:latin typeface="Courier"/>
              </a:rPr>
              <a:t>"</a:t>
            </a:r>
            <a:r>
              <a:rPr sz="1400" dirty="0" err="1">
                <a:solidFill>
                  <a:srgbClr val="20794D"/>
                </a:solidFill>
                <a:latin typeface="Courier"/>
              </a:rPr>
              <a:t>steelblue</a:t>
            </a:r>
            <a:r>
              <a:rPr sz="1400" dirty="0">
                <a:solidFill>
                  <a:srgbClr val="20794D"/>
                </a:solidFill>
                <a:latin typeface="Courier"/>
              </a:rPr>
              <a:t>"</a:t>
            </a:r>
            <a:r>
              <a:rPr sz="1400" dirty="0">
                <a:solidFill>
                  <a:srgbClr val="003B4F"/>
                </a:solidFill>
                <a:latin typeface="Courier"/>
              </a:rPr>
              <a:t>,</a:t>
            </a:r>
            <a:br>
              <a:rPr sz="1400" dirty="0"/>
            </a:br>
            <a:r>
              <a:rPr sz="1400" dirty="0">
                <a:solidFill>
                  <a:srgbClr val="003B4F"/>
                </a:solidFill>
                <a:latin typeface="Courier"/>
              </a:rPr>
              <a:t>                </a:t>
            </a:r>
            <a:r>
              <a:rPr sz="1400" dirty="0" err="1">
                <a:solidFill>
                  <a:srgbClr val="657422"/>
                </a:solidFill>
                <a:latin typeface="Courier"/>
              </a:rPr>
              <a:t>lwd</a:t>
            </a:r>
            <a:r>
              <a:rPr sz="1400" dirty="0">
                <a:solidFill>
                  <a:srgbClr val="657422"/>
                </a:solidFill>
                <a:latin typeface="Courier"/>
              </a:rPr>
              <a:t>=</a:t>
            </a:r>
            <a:r>
              <a:rPr sz="1400" dirty="0">
                <a:solidFill>
                  <a:srgbClr val="AD0000"/>
                </a:solidFill>
                <a:latin typeface="Courier"/>
              </a:rPr>
              <a:t>2</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xlab</a:t>
            </a:r>
            <a:r>
              <a:rPr sz="1400" dirty="0">
                <a:solidFill>
                  <a:srgbClr val="003B4F"/>
                </a:solidFill>
                <a:latin typeface="Courier"/>
              </a:rPr>
              <a:t>(</a:t>
            </a:r>
            <a:r>
              <a:rPr sz="1400" dirty="0">
                <a:solidFill>
                  <a:srgbClr val="20794D"/>
                </a:solidFill>
                <a:latin typeface="Courier"/>
              </a:rPr>
              <a:t>"mother's pre-pregnancy weight (</a:t>
            </a:r>
            <a:r>
              <a:rPr sz="1400" dirty="0" err="1">
                <a:solidFill>
                  <a:srgbClr val="20794D"/>
                </a:solidFill>
                <a:latin typeface="Courier"/>
              </a:rPr>
              <a:t>lbs</a:t>
            </a:r>
            <a:r>
              <a:rPr sz="1400" dirty="0">
                <a:solidFill>
                  <a:srgbClr val="20794D"/>
                </a:solidFill>
                <a:latin typeface="Courier"/>
              </a:rPr>
              <a:t>)"</a:t>
            </a:r>
            <a:r>
              <a:rPr sz="1400" dirty="0">
                <a:solidFill>
                  <a:srgbClr val="003B4F"/>
                </a:solidFill>
                <a:latin typeface="Courier"/>
              </a:rPr>
              <a:t>) </a:t>
            </a:r>
            <a:r>
              <a:rPr sz="1400" dirty="0">
                <a:solidFill>
                  <a:srgbClr val="5E5E5E"/>
                </a:solidFill>
                <a:latin typeface="Courier"/>
              </a:rPr>
              <a:t>+</a:t>
            </a:r>
            <a:br>
              <a:rPr sz="1400" dirty="0"/>
            </a:br>
            <a:r>
              <a:rPr sz="1400" dirty="0">
                <a:solidFill>
                  <a:srgbClr val="003B4F"/>
                </a:solidFill>
                <a:latin typeface="Courier"/>
              </a:rPr>
              <a:t>    </a:t>
            </a:r>
            <a:r>
              <a:rPr sz="1400" dirty="0" err="1">
                <a:solidFill>
                  <a:srgbClr val="4758AB"/>
                </a:solidFill>
                <a:latin typeface="Courier"/>
              </a:rPr>
              <a:t>ylab</a:t>
            </a:r>
            <a:r>
              <a:rPr sz="1400" dirty="0">
                <a:solidFill>
                  <a:srgbClr val="003B4F"/>
                </a:solidFill>
                <a:latin typeface="Courier"/>
              </a:rPr>
              <a:t>(</a:t>
            </a:r>
            <a:r>
              <a:rPr sz="1400" dirty="0">
                <a:solidFill>
                  <a:srgbClr val="20794D"/>
                </a:solidFill>
                <a:latin typeface="Courier"/>
              </a:rPr>
              <a:t>"neonate birthweight (</a:t>
            </a:r>
            <a:r>
              <a:rPr sz="1400" dirty="0" err="1">
                <a:solidFill>
                  <a:srgbClr val="20794D"/>
                </a:solidFill>
                <a:latin typeface="Courier"/>
              </a:rPr>
              <a:t>lbs</a:t>
            </a:r>
            <a:r>
              <a:rPr sz="1400" dirty="0">
                <a:solidFill>
                  <a:srgbClr val="20794D"/>
                </a:solidFill>
                <a:latin typeface="Courier"/>
              </a:rPr>
              <a:t>)"</a:t>
            </a:r>
            <a:r>
              <a:rPr sz="1400" dirty="0">
                <a:solidFill>
                  <a:srgbClr val="003B4F"/>
                </a:solidFill>
                <a:latin typeface="Courier"/>
              </a:rPr>
              <a:t>)</a:t>
            </a:r>
            <a:endParaRPr dirty="0">
              <a:solidFill>
                <a:srgbClr val="003B4F"/>
              </a:solidFill>
              <a:latin typeface="Courier"/>
            </a:endParaRPr>
          </a:p>
        </p:txBody>
      </p:sp>
      <p:pic>
        <p:nvPicPr>
          <p:cNvPr id="3" name="Picture 1" descr="MLW_KUHeS_RandStatistics_Session5_files/figure-pptx/unnamed-chunk-18-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Goodness of fit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Same thing…</a:t>
                </a:r>
              </a:p>
              <a:p>
                <a:pPr lvl="0" indent="0">
                  <a:buNone/>
                </a:pPr>
                <a:r>
                  <a:rPr>
                    <a:solidFill>
                      <a:srgbClr val="4758AB"/>
                    </a:solidFill>
                    <a:latin typeface="Courier"/>
                  </a:rPr>
                  <a:t>ggplot</a:t>
                </a:r>
                <a:r>
                  <a:rPr>
                    <a:solidFill>
                      <a:srgbClr val="003B4F"/>
                    </a:solidFill>
                    <a:latin typeface="Courier"/>
                  </a:rPr>
                  <a:t>(</a:t>
                </a:r>
                <a:r>
                  <a:rPr>
                    <a:solidFill>
                      <a:srgbClr val="657422"/>
                    </a:solidFill>
                    <a:latin typeface="Courier"/>
                  </a:rPr>
                  <a:t>data=</a:t>
                </a:r>
                <a:r>
                  <a:rPr>
                    <a:solidFill>
                      <a:srgbClr val="003B4F"/>
                    </a:solidFill>
                    <a:latin typeface="Courier"/>
                  </a:rPr>
                  <a:t>bw,</a:t>
                </a:r>
                <a:r>
                  <a:rPr>
                    <a:solidFill>
                      <a:srgbClr val="657422"/>
                    </a:solidFill>
                    <a:latin typeface="Courier"/>
                  </a:rPr>
                  <a:t>mapping=</a:t>
                </a:r>
                <a:r>
                  <a:rPr>
                    <a:solidFill>
                      <a:srgbClr val="4758AB"/>
                    </a:solidFill>
                    <a:latin typeface="Courier"/>
                  </a:rPr>
                  <a:t>aes</a:t>
                </a:r>
                <a:r>
                  <a:rPr>
                    <a:solidFill>
                      <a:srgbClr val="003B4F"/>
                    </a:solidFill>
                    <a:latin typeface="Courier"/>
                  </a:rPr>
                  <a:t>(</a:t>
                </a:r>
                <a:r>
                  <a:rPr>
                    <a:solidFill>
                      <a:srgbClr val="657422"/>
                    </a:solidFill>
                    <a:latin typeface="Courier"/>
                  </a:rPr>
                  <a:t>x=</a:t>
                </a:r>
                <a:r>
                  <a:rPr>
                    <a:solidFill>
                      <a:srgbClr val="003B4F"/>
                    </a:solidFill>
                    <a:latin typeface="Courier"/>
                  </a:rPr>
                  <a:t>mppwt,</a:t>
                </a:r>
                <a:r>
                  <a:rPr>
                    <a:solidFill>
                      <a:srgbClr val="657422"/>
                    </a:solidFill>
                    <a:latin typeface="Courier"/>
                  </a:rPr>
                  <a:t>y=</a:t>
                </a:r>
                <a:r>
                  <a:rPr>
                    <a:solidFill>
                      <a:srgbClr val="003B4F"/>
                    </a:solidFill>
                    <a:latin typeface="Courier"/>
                  </a:rPr>
                  <a:t>Birthweight)) </a:t>
                </a:r>
                <a:r>
                  <a:rPr>
                    <a:solidFill>
                      <a:srgbClr val="5E5E5E"/>
                    </a:solidFill>
                    <a:latin typeface="Courier"/>
                  </a:rPr>
                  <a:t>+</a:t>
                </a:r>
                <a:br/>
                <a:r>
                  <a:rPr>
                    <a:solidFill>
                      <a:srgbClr val="003B4F"/>
                    </a:solidFill>
                    <a:latin typeface="Courier"/>
                  </a:rPr>
                  <a:t>  </a:t>
                </a:r>
                <a:r>
                  <a:rPr>
                    <a:solidFill>
                      <a:srgbClr val="4758AB"/>
                    </a:solidFill>
                    <a:latin typeface="Courier"/>
                  </a:rPr>
                  <a:t>geom_point</a:t>
                </a:r>
                <a:r>
                  <a:rPr>
                    <a:solidFill>
                      <a:srgbClr val="003B4F"/>
                    </a:solidFill>
                    <a:latin typeface="Courier"/>
                  </a:rPr>
                  <a:t>()</a:t>
                </a:r>
                <a:r>
                  <a:rPr>
                    <a:solidFill>
                      <a:srgbClr val="5E5E5E"/>
                    </a:solidFill>
                    <a:latin typeface="Courier"/>
                  </a:rPr>
                  <a:t>+</a:t>
                </a:r>
                <a:br/>
                <a:r>
                  <a:rPr>
                    <a:solidFill>
                      <a:srgbClr val="003B4F"/>
                    </a:solidFill>
                    <a:latin typeface="Courier"/>
                  </a:rPr>
                  <a:t>  </a:t>
                </a:r>
                <a:r>
                  <a:rPr>
                    <a:solidFill>
                      <a:srgbClr val="4758AB"/>
                    </a:solidFill>
                    <a:latin typeface="Courier"/>
                  </a:rPr>
                  <a:t>geom_smooth</a:t>
                </a:r>
                <a:r>
                  <a:rPr>
                    <a:solidFill>
                      <a:srgbClr val="003B4F"/>
                    </a:solidFill>
                    <a:latin typeface="Courier"/>
                  </a:rPr>
                  <a:t>(</a:t>
                </a:r>
                <a:r>
                  <a:rPr>
                    <a:solidFill>
                      <a:srgbClr val="657422"/>
                    </a:solidFill>
                    <a:latin typeface="Courier"/>
                  </a:rPr>
                  <a:t>method=</a:t>
                </a:r>
                <a:r>
                  <a:rPr>
                    <a:solidFill>
                      <a:srgbClr val="20794D"/>
                    </a:solidFill>
                    <a:latin typeface="Courier"/>
                  </a:rPr>
                  <a:t>"lm"</a:t>
                </a:r>
                <a:r>
                  <a:rPr>
                    <a:solidFill>
                      <a:srgbClr val="003B4F"/>
                    </a:solidFill>
                    <a:latin typeface="Courier"/>
                  </a:rPr>
                  <a:t>)</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68" t="-1329"/>
                </a:stretch>
              </a:blipFill>
            </p:spPr>
            <p:txBody>
              <a:bodyPr/>
              <a:lstStyle/>
              <a:p>
                <a:r>
                  <a:rPr lang="en-US">
                    <a:noFill/>
                  </a:rPr>
                  <a:t> </a:t>
                </a:r>
              </a:p>
            </p:txBody>
          </p:sp>
        </mc:Fallback>
      </mc:AlternateContent>
      <p:pic>
        <p:nvPicPr>
          <p:cNvPr id="3" name="Picture 1" descr="MLW_KUHeS_RandStatistics_Session5_files/figure-pptx/unnamed-chunk-19-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74</a:t>
            </a:fld>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Goodness of fit</a:t>
                </a:r>
              </a:p>
              <a:p>
                <a:pPr marL="0" lvl="0" indent="0">
                  <a:buNone/>
                </a:pPr>
                <a:r>
                  <a:t>We have already seen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the coefficient of determination. It can be interpreted as the proportion of variance explained by the model.</a:t>
                </a:r>
              </a:p>
              <a:p>
                <a:pPr marL="0" lvl="0" indent="0">
                  <a:buNone/>
                </a:pPr>
                <a:r>
                  <a:t>It is not wise to maximise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you will end up with overfitted models with many parameters.</a:t>
                </a:r>
              </a:p>
              <a:p>
                <a:pPr marL="0" lvl="0" indent="0">
                  <a:buNone/>
                </a:pPr>
                <a:r>
                  <a:t>The </a:t>
                </a:r>
                <a:r>
                  <a:rPr b="1"/>
                  <a:t>adjusted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a:t>
                </a:r>
              </a:p>
              <a:p>
                <a:pPr marL="0" lvl="0" indent="0">
                  <a:buNone/>
                </a:pPr>
                <a14:m>
                  <m:oMathPara xmlns:m="http://schemas.openxmlformats.org/officeDocument/2006/math">
                    <m:oMathParaPr>
                      <m:jc m:val="center"/>
                    </m:oMathParaPr>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𝑎𝑑𝑗</m:t>
                          </m:r>
                        </m:sub>
                        <m:sup>
                          <m:r>
                            <a:rPr>
                              <a:latin typeface="Cambria Math" panose="02040503050406030204" pitchFamily="18" charset="0"/>
                            </a:rPr>
                            <m:t>2</m:t>
                          </m:r>
                        </m:sup>
                      </m:sSubSup>
                      <m:r>
                        <a:rPr>
                          <a:latin typeface="Cambria Math" panose="02040503050406030204" pitchFamily="18" charset="0"/>
                        </a:rPr>
                        <m:t>=1−</m:t>
                      </m:r>
                      <m:d>
                        <m:dPr>
                          <m:ctrlPr>
                            <a:rPr i="1">
                              <a:latin typeface="Cambria Math" panose="02040503050406030204" pitchFamily="18" charset="0"/>
                            </a:rPr>
                          </m:ctrlPr>
                        </m:dPr>
                        <m:e>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e>
                      </m:d>
                      <m:f>
                        <m:fPr>
                          <m:ctrlPr>
                            <a:rPr i="1">
                              <a:latin typeface="Cambria Math" panose="02040503050406030204" pitchFamily="18" charset="0"/>
                            </a:rPr>
                          </m:ctrlPr>
                        </m:fPr>
                        <m:num>
                          <m:r>
                            <a:rPr>
                              <a:latin typeface="Cambria Math" panose="02040503050406030204" pitchFamily="18" charset="0"/>
                            </a:rPr>
                            <m:t>𝑛</m:t>
                          </m:r>
                          <m:r>
                            <a:rPr>
                              <a:latin typeface="Cambria Math" panose="02040503050406030204" pitchFamily="18" charset="0"/>
                            </a:rPr>
                            <m:t>−1</m:t>
                          </m:r>
                        </m:num>
                        <m:den>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−1</m:t>
                          </m:r>
                        </m:den>
                      </m:f>
                    </m:oMath>
                  </m:oMathPara>
                </a14:m>
                <a:endParaRPr/>
              </a:p>
              <a:p>
                <a:pPr marL="0" lvl="0" indent="0">
                  <a:buNone/>
                </a:pPr>
                <a:r>
                  <a:t>is penalised for the number of parameters in the model.</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75</a:t>
            </a:fld>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Goodness of fit</a:t>
                </a:r>
              </a:p>
              <a:p>
                <a:pPr marL="0" lvl="0" indent="0">
                  <a:buNone/>
                </a:pPr>
                <a:r>
                  <a:t>For GLMs we need to generalise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however. We can compute the proportion of deviance explained, the </a:t>
                </a:r>
                <a:r>
                  <a:rPr b="1"/>
                  <a:t>pseudo</a:t>
                </a:r>
                <a:r>
                  <a:t>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𝐑</m:t>
                        </m:r>
                      </m:e>
                      <m:sup>
                        <m:r>
                          <a:rPr>
                            <a:latin typeface="Cambria Math" panose="02040503050406030204" pitchFamily="18" charset="0"/>
                          </a:rPr>
                          <m:t>𝟐</m:t>
                        </m:r>
                      </m:sup>
                    </m:sSup>
                  </m:oMath>
                </a14:m>
                <a:r>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𝑑</m:t>
                          </m:r>
                        </m:sub>
                        <m:sup>
                          <m:r>
                            <a:rPr>
                              <a:latin typeface="Cambria Math" panose="02040503050406030204" pitchFamily="18" charset="0"/>
                            </a:rPr>
                            <m:t>2</m:t>
                          </m:r>
                        </m:sup>
                      </m:sSubSup>
                      <m:r>
                        <a:rPr>
                          <a:latin typeface="Cambria Math" panose="02040503050406030204" pitchFamily="18" charset="0"/>
                        </a:rPr>
                        <m:t>=1−</m:t>
                      </m:r>
                      <m:f>
                        <m:fPr>
                          <m:ctrlPr>
                            <a:rPr i="1">
                              <a:latin typeface="Cambria Math" panose="02040503050406030204" pitchFamily="18" charset="0"/>
                            </a:rPr>
                          </m:ctrlPr>
                        </m:fPr>
                        <m:num>
                          <m:r>
                            <a:rPr>
                              <a:latin typeface="Cambria Math" panose="02040503050406030204" pitchFamily="18" charset="0"/>
                            </a:rPr>
                            <m:t>𝐷</m:t>
                          </m:r>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𝛍</m:t>
                                  </m:r>
                                </m:e>
                              </m:acc>
                            </m:e>
                          </m:d>
                        </m:num>
                        <m:den>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0</m:t>
                              </m:r>
                            </m:sub>
                          </m:sSub>
                          <m:d>
                            <m:dPr>
                              <m:ctrlPr>
                                <a:rPr i="1">
                                  <a:latin typeface="Cambria Math" panose="02040503050406030204" pitchFamily="18" charset="0"/>
                                </a:rPr>
                              </m:ctrlPr>
                            </m:dPr>
                            <m:e>
                              <m:r>
                                <a:rPr>
                                  <a:latin typeface="Cambria Math" panose="02040503050406030204" pitchFamily="18" charset="0"/>
                                </a:rPr>
                                <m:t>𝐲</m:t>
                              </m:r>
                            </m:e>
                          </m:d>
                        </m:den>
                      </m:f>
                    </m:oMath>
                  </m:oMathPara>
                </a14:m>
                <a:endParaRPr/>
              </a:p>
              <a:p>
                <a:pPr marL="0" lvl="0" indent="0">
                  <a:buNone/>
                </a:pPr>
                <a:r>
                  <a:t>Intuitively, you are checking how much of the null deviance is explained by your model.</a:t>
                </a:r>
              </a:p>
              <a:p>
                <a:pPr marL="0" lvl="0" indent="0">
                  <a:buNone/>
                </a:pPr>
                <a:r>
                  <a:t>As for the standard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if you select your model based on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𝑑</m:t>
                        </m:r>
                      </m:sub>
                      <m:sup>
                        <m:r>
                          <a:rPr>
                            <a:latin typeface="Cambria Math" panose="02040503050406030204" pitchFamily="18" charset="0"/>
                          </a:rPr>
                          <m:t>2</m:t>
                        </m:r>
                      </m:sup>
                    </m:sSubSup>
                  </m:oMath>
                </a14:m>
                <a:r>
                  <a:t>, you will overfit, so use the adjusted </a:t>
                </a:r>
                <a14:m>
                  <m:oMath xmlns:m="http://schemas.openxmlformats.org/officeDocument/2006/math">
                    <m:sSubSup>
                      <m:sSubSupPr>
                        <m:ctrlPr>
                          <a:rPr i="1">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𝑑</m:t>
                        </m:r>
                        <m:r>
                          <a:rPr>
                            <a:latin typeface="Cambria Math" panose="02040503050406030204" pitchFamily="18" charset="0"/>
                          </a:rPr>
                          <m:t>,</m:t>
                        </m:r>
                        <m:r>
                          <a:rPr>
                            <a:latin typeface="Cambria Math" panose="02040503050406030204" pitchFamily="18" charset="0"/>
                          </a:rPr>
                          <m:t>𝑎𝑑𝑗</m:t>
                        </m:r>
                      </m:sub>
                      <m:sup>
                        <m:r>
                          <a:rPr>
                            <a:latin typeface="Cambria Math" panose="02040503050406030204" pitchFamily="18" charset="0"/>
                          </a:rPr>
                          <m:t>2</m:t>
                        </m:r>
                      </m:sup>
                    </m:sSubSup>
                  </m:oMath>
                </a14:m>
                <a:r>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76</a:t>
            </a:fld>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Goodness of fit</a:t>
                </a:r>
              </a:p>
              <a:p>
                <a:pPr marL="0" lvl="0" indent="0">
                  <a:buNone/>
                </a:pPr>
                <a:r>
                  <a:t>When maximum likelihood is used, you can also consider the likelihood itself as a measure of (relative) goodness of fit.</a:t>
                </a:r>
              </a:p>
              <a:p>
                <a:pPr marL="0" lvl="0" indent="0">
                  <a:buNone/>
                </a:pPr>
                <a:r>
                  <a:t>Again: better to penalise for the number of parameters in the model.</a:t>
                </a:r>
              </a:p>
              <a:p>
                <a:pPr marL="0" lvl="0" indent="0">
                  <a:buNone/>
                </a:pPr>
                <a:r>
                  <a:t>Akaike Information Criterion (AIC)</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2⋅</m:t>
                      </m:r>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+1</m:t>
                          </m:r>
                        </m:e>
                      </m:d>
                      <m:r>
                        <a:rPr>
                          <a:latin typeface="Cambria Math" panose="02040503050406030204" pitchFamily="18" charset="0"/>
                        </a:rPr>
                        <m:t>−2⋅</m:t>
                      </m:r>
                      <m:r>
                        <m:rPr>
                          <m:nor/>
                        </m:rPr>
                        <a:rPr/>
                        <m:t>ln</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𝐿</m:t>
                              </m:r>
                            </m:e>
                          </m:acc>
                        </m:e>
                      </m:d>
                    </m:oMath>
                  </m:oMathPara>
                </a14:m>
                <a:endParaRPr/>
              </a:p>
              <a:p>
                <a:pPr marL="0" lvl="0" indent="0">
                  <a:buNone/>
                </a:pPr>
                <a:r>
                  <a:t>Bayesian Information Criterion (BIC)</a:t>
                </a:r>
              </a:p>
              <a:p>
                <a:pPr marL="0" lvl="0" indent="0">
                  <a:buNone/>
                </a:pPr>
                <a14:m>
                  <m:oMathPara xmlns:m="http://schemas.openxmlformats.org/officeDocument/2006/math">
                    <m:oMathParaPr>
                      <m:jc m:val="center"/>
                    </m:oMathParaPr>
                    <m:oMath xmlns:m="http://schemas.openxmlformats.org/officeDocument/2006/math">
                      <m:r>
                        <m:rPr>
                          <m:nor/>
                        </m:rPr>
                        <a:rPr/>
                        <m:t>ln</m:t>
                      </m:r>
                      <m:r>
                        <m:rPr>
                          <m:nor/>
                        </m:rPr>
                        <a:rPr/>
                        <m:t>(</m:t>
                      </m:r>
                      <m:r>
                        <m:rPr>
                          <m:nor/>
                        </m:rPr>
                        <a:rPr/>
                        <m:t>n</m:t>
                      </m:r>
                      <m:r>
                        <m:rPr>
                          <m:nor/>
                        </m:rPr>
                        <a:rPr/>
                        <m:t>)</m:t>
                      </m:r>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+1</m:t>
                          </m:r>
                        </m:e>
                      </m:d>
                      <m:r>
                        <a:rPr>
                          <a:latin typeface="Cambria Math" panose="02040503050406030204" pitchFamily="18" charset="0"/>
                        </a:rPr>
                        <m:t>−2⋅</m:t>
                      </m:r>
                      <m:r>
                        <m:rPr>
                          <m:nor/>
                        </m:rPr>
                        <a:rPr/>
                        <m:t>ln</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𝐿</m:t>
                              </m:r>
                            </m:e>
                          </m:acc>
                        </m:e>
                      </m:d>
                    </m:oMath>
                  </m:oMathPara>
                </a14:m>
                <a:endParaRPr/>
              </a:p>
              <a:p>
                <a:pPr marL="0" lvl="0" indent="0">
                  <a:buNone/>
                </a:pPr>
                <a:r>
                  <a:t>This works also for GLMs.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77</a:t>
            </a:fld>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Diagnostics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rmAutofit lnSpcReduction="10000"/>
          </a:bodyPr>
          <a:lstStyle/>
          <a:p>
            <a:pPr marL="0" lvl="0" indent="0">
              <a:buNone/>
            </a:pPr>
            <a:r>
              <a:rPr b="1"/>
              <a:t>QQ plot</a:t>
            </a:r>
          </a:p>
          <a:p>
            <a:pPr marL="0" lvl="0" indent="0">
              <a:buNone/>
            </a:pPr>
            <a:r>
              <a:t>Plots the empirical quantiles of the residuals against those from a normal distribution. If the residuals are normally distributed, these should line on a straight line.</a:t>
            </a:r>
          </a:p>
          <a:p>
            <a:pPr lvl="0" indent="0">
              <a:buNone/>
            </a:pPr>
            <a:r>
              <a:rPr>
                <a:solidFill>
                  <a:srgbClr val="003B4F"/>
                </a:solidFill>
                <a:latin typeface="Courier"/>
              </a:rPr>
              <a:t>rmodBW&lt;-</a:t>
            </a:r>
            <a:r>
              <a:rPr>
                <a:solidFill>
                  <a:srgbClr val="4758AB"/>
                </a:solidFill>
                <a:latin typeface="Courier"/>
              </a:rPr>
              <a:t>residuals</a:t>
            </a:r>
            <a:r>
              <a:rPr>
                <a:solidFill>
                  <a:srgbClr val="003B4F"/>
                </a:solidFill>
                <a:latin typeface="Courier"/>
              </a:rPr>
              <a:t>(modBW_Mppwt)</a:t>
            </a:r>
            <a:br/>
            <a:r>
              <a:rPr>
                <a:solidFill>
                  <a:srgbClr val="003B4F"/>
                </a:solidFill>
                <a:latin typeface="Courier"/>
              </a:rPr>
              <a:t>theoQ&lt;-</a:t>
            </a:r>
            <a:r>
              <a:rPr>
                <a:solidFill>
                  <a:srgbClr val="4758AB"/>
                </a:solidFill>
                <a:latin typeface="Courier"/>
              </a:rPr>
              <a:t>qnorm</a:t>
            </a:r>
            <a:r>
              <a:rPr>
                <a:solidFill>
                  <a:srgbClr val="003B4F"/>
                </a:solidFill>
                <a:latin typeface="Courier"/>
              </a:rPr>
              <a:t>(</a:t>
            </a:r>
            <a:r>
              <a:rPr>
                <a:solidFill>
                  <a:srgbClr val="4758AB"/>
                </a:solidFill>
                <a:latin typeface="Courier"/>
              </a:rPr>
              <a:t>order</a:t>
            </a:r>
            <a:r>
              <a:rPr>
                <a:solidFill>
                  <a:srgbClr val="003B4F"/>
                </a:solidFill>
                <a:latin typeface="Courier"/>
              </a:rPr>
              <a:t>(</a:t>
            </a:r>
            <a:r>
              <a:rPr>
                <a:solidFill>
                  <a:srgbClr val="4758AB"/>
                </a:solidFill>
                <a:latin typeface="Courier"/>
              </a:rPr>
              <a:t>order</a:t>
            </a:r>
            <a:r>
              <a:rPr>
                <a:solidFill>
                  <a:srgbClr val="003B4F"/>
                </a:solidFill>
                <a:latin typeface="Courier"/>
              </a:rPr>
              <a:t>(rmodBW))</a:t>
            </a:r>
            <a:r>
              <a:rPr>
                <a:solidFill>
                  <a:srgbClr val="5E5E5E"/>
                </a:solidFill>
                <a:latin typeface="Courier"/>
              </a:rPr>
              <a:t>/</a:t>
            </a:r>
            <a:r>
              <a:rPr>
                <a:solidFill>
                  <a:srgbClr val="4758AB"/>
                </a:solidFill>
                <a:latin typeface="Courier"/>
              </a:rPr>
              <a:t>length</a:t>
            </a:r>
            <a:r>
              <a:rPr>
                <a:solidFill>
                  <a:srgbClr val="003B4F"/>
                </a:solidFill>
                <a:latin typeface="Courier"/>
              </a:rPr>
              <a:t>(rmodBW)) </a:t>
            </a:r>
            <a:r>
              <a:rPr>
                <a:solidFill>
                  <a:srgbClr val="5E5E5E"/>
                </a:solidFill>
                <a:latin typeface="Courier"/>
              </a:rPr>
              <a:t># calculates theorectical normal quantiles</a:t>
            </a:r>
            <a:br/>
            <a:r>
              <a:rPr>
                <a:solidFill>
                  <a:srgbClr val="4758AB"/>
                </a:solidFill>
                <a:latin typeface="Courier"/>
              </a:rPr>
              <a:t>plot</a:t>
            </a:r>
            <a:r>
              <a:rPr>
                <a:solidFill>
                  <a:srgbClr val="003B4F"/>
                </a:solidFill>
                <a:latin typeface="Courier"/>
              </a:rPr>
              <a:t>(theoQ,rmodBW,</a:t>
            </a:r>
            <a:br/>
            <a:r>
              <a:rPr>
                <a:solidFill>
                  <a:srgbClr val="003B4F"/>
                </a:solidFill>
                <a:latin typeface="Courier"/>
              </a:rPr>
              <a:t>     </a:t>
            </a:r>
            <a:r>
              <a:rPr>
                <a:solidFill>
                  <a:srgbClr val="657422"/>
                </a:solidFill>
                <a:latin typeface="Courier"/>
              </a:rPr>
              <a:t>xlab=</a:t>
            </a:r>
            <a:r>
              <a:rPr>
                <a:solidFill>
                  <a:srgbClr val="20794D"/>
                </a:solidFill>
                <a:latin typeface="Courier"/>
              </a:rPr>
              <a:t>"theoretical normal quantiles"</a:t>
            </a:r>
            <a:r>
              <a:rPr>
                <a:solidFill>
                  <a:srgbClr val="003B4F"/>
                </a:solidFill>
                <a:latin typeface="Courier"/>
              </a:rPr>
              <a:t>,</a:t>
            </a:r>
            <a:br/>
            <a:r>
              <a:rPr>
                <a:solidFill>
                  <a:srgbClr val="003B4F"/>
                </a:solidFill>
                <a:latin typeface="Courier"/>
              </a:rPr>
              <a:t>     </a:t>
            </a:r>
            <a:r>
              <a:rPr>
                <a:solidFill>
                  <a:srgbClr val="657422"/>
                </a:solidFill>
                <a:latin typeface="Courier"/>
              </a:rPr>
              <a:t>ylab=</a:t>
            </a:r>
            <a:r>
              <a:rPr>
                <a:solidFill>
                  <a:srgbClr val="20794D"/>
                </a:solidFill>
                <a:latin typeface="Courier"/>
              </a:rPr>
              <a:t>"sample quantiles"</a:t>
            </a:r>
            <a:r>
              <a:rPr>
                <a:solidFill>
                  <a:srgbClr val="003B4F"/>
                </a:solidFill>
                <a:latin typeface="Courier"/>
              </a:rPr>
              <a:t>,</a:t>
            </a:r>
            <a:br/>
            <a:r>
              <a:rPr>
                <a:solidFill>
                  <a:srgbClr val="003B4F"/>
                </a:solidFill>
                <a:latin typeface="Courier"/>
              </a:rPr>
              <a:t>     </a:t>
            </a:r>
            <a:r>
              <a:rPr>
                <a:solidFill>
                  <a:srgbClr val="657422"/>
                </a:solidFill>
                <a:latin typeface="Courier"/>
              </a:rPr>
              <a:t>main=</a:t>
            </a:r>
            <a:r>
              <a:rPr>
                <a:solidFill>
                  <a:srgbClr val="20794D"/>
                </a:solidFill>
                <a:latin typeface="Courier"/>
              </a:rPr>
              <a:t>"QQ plot"</a:t>
            </a:r>
            <a:r>
              <a:rPr>
                <a:solidFill>
                  <a:srgbClr val="003B4F"/>
                </a:solidFill>
                <a:latin typeface="Courier"/>
              </a:rPr>
              <a:t>)</a:t>
            </a:r>
            <a:br/>
            <a:r>
              <a:rPr>
                <a:solidFill>
                  <a:srgbClr val="4758AB"/>
                </a:solidFill>
                <a:latin typeface="Courier"/>
              </a:rPr>
              <a:t>qqline</a:t>
            </a:r>
            <a:r>
              <a:rPr>
                <a:solidFill>
                  <a:srgbClr val="003B4F"/>
                </a:solidFill>
                <a:latin typeface="Courier"/>
              </a:rPr>
              <a:t>(rmodBW) </a:t>
            </a:r>
            <a:r>
              <a:rPr>
                <a:solidFill>
                  <a:srgbClr val="5E5E5E"/>
                </a:solidFill>
                <a:latin typeface="Courier"/>
              </a:rPr>
              <a:t># just adds the line</a:t>
            </a:r>
          </a:p>
        </p:txBody>
      </p:sp>
      <p:pic>
        <p:nvPicPr>
          <p:cNvPr id="3" name="Picture 1" descr="MLW_KUHeS_RandStatistics_Session5_files/figure-pptx/unnamed-chunk-20-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Diagnostics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QQ plot</a:t>
            </a:r>
          </a:p>
          <a:p>
            <a:pPr marL="0" lvl="0" indent="0">
              <a:buNone/>
            </a:pPr>
            <a:r>
              <a:t>This would also work:</a:t>
            </a:r>
          </a:p>
          <a:p>
            <a:pPr lvl="0" indent="0">
              <a:buNone/>
            </a:pPr>
            <a:r>
              <a:rPr>
                <a:solidFill>
                  <a:srgbClr val="4758AB"/>
                </a:solidFill>
                <a:latin typeface="Courier"/>
              </a:rPr>
              <a:t>qqnorm</a:t>
            </a:r>
            <a:r>
              <a:rPr>
                <a:solidFill>
                  <a:srgbClr val="003B4F"/>
                </a:solidFill>
                <a:latin typeface="Courier"/>
              </a:rPr>
              <a:t>(rmodBW,</a:t>
            </a:r>
            <a:br/>
            <a:r>
              <a:rPr>
                <a:solidFill>
                  <a:srgbClr val="003B4F"/>
                </a:solidFill>
                <a:latin typeface="Courier"/>
              </a:rPr>
              <a:t>     </a:t>
            </a:r>
            <a:r>
              <a:rPr>
                <a:solidFill>
                  <a:srgbClr val="657422"/>
                </a:solidFill>
                <a:latin typeface="Courier"/>
              </a:rPr>
              <a:t>xlab=</a:t>
            </a:r>
            <a:r>
              <a:rPr>
                <a:solidFill>
                  <a:srgbClr val="20794D"/>
                </a:solidFill>
                <a:latin typeface="Courier"/>
              </a:rPr>
              <a:t>"theoretical normal quantiles"</a:t>
            </a:r>
            <a:r>
              <a:rPr>
                <a:solidFill>
                  <a:srgbClr val="003B4F"/>
                </a:solidFill>
                <a:latin typeface="Courier"/>
              </a:rPr>
              <a:t>,</a:t>
            </a:r>
            <a:br/>
            <a:r>
              <a:rPr>
                <a:solidFill>
                  <a:srgbClr val="003B4F"/>
                </a:solidFill>
                <a:latin typeface="Courier"/>
              </a:rPr>
              <a:t>     </a:t>
            </a:r>
            <a:r>
              <a:rPr>
                <a:solidFill>
                  <a:srgbClr val="657422"/>
                </a:solidFill>
                <a:latin typeface="Courier"/>
              </a:rPr>
              <a:t>ylab=</a:t>
            </a:r>
            <a:r>
              <a:rPr>
                <a:solidFill>
                  <a:srgbClr val="20794D"/>
                </a:solidFill>
                <a:latin typeface="Courier"/>
              </a:rPr>
              <a:t>"sample quantiles"</a:t>
            </a:r>
            <a:r>
              <a:rPr>
                <a:solidFill>
                  <a:srgbClr val="003B4F"/>
                </a:solidFill>
                <a:latin typeface="Courier"/>
              </a:rPr>
              <a:t>,</a:t>
            </a:r>
            <a:br/>
            <a:r>
              <a:rPr>
                <a:solidFill>
                  <a:srgbClr val="003B4F"/>
                </a:solidFill>
                <a:latin typeface="Courier"/>
              </a:rPr>
              <a:t>     </a:t>
            </a:r>
            <a:r>
              <a:rPr>
                <a:solidFill>
                  <a:srgbClr val="657422"/>
                </a:solidFill>
                <a:latin typeface="Courier"/>
              </a:rPr>
              <a:t>main=</a:t>
            </a:r>
            <a:r>
              <a:rPr>
                <a:solidFill>
                  <a:srgbClr val="20794D"/>
                </a:solidFill>
                <a:latin typeface="Courier"/>
              </a:rPr>
              <a:t>"QQ plot"</a:t>
            </a:r>
            <a:r>
              <a:rPr>
                <a:solidFill>
                  <a:srgbClr val="003B4F"/>
                </a:solidFill>
                <a:latin typeface="Courier"/>
              </a:rPr>
              <a:t>)</a:t>
            </a:r>
            <a:br/>
            <a:r>
              <a:rPr>
                <a:solidFill>
                  <a:srgbClr val="4758AB"/>
                </a:solidFill>
                <a:latin typeface="Courier"/>
              </a:rPr>
              <a:t>qqline</a:t>
            </a:r>
            <a:r>
              <a:rPr>
                <a:solidFill>
                  <a:srgbClr val="003B4F"/>
                </a:solidFill>
                <a:latin typeface="Courier"/>
              </a:rPr>
              <a:t>(rmodBW)</a:t>
            </a:r>
          </a:p>
        </p:txBody>
      </p:sp>
      <p:pic>
        <p:nvPicPr>
          <p:cNvPr id="3" name="Picture 1" descr="MLW_KUHeS_RandStatistics_Session5_files/figure-pptx/unnamed-chunk-21-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79</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Linear model &amp; correlation</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8</a:t>
            </a:fld>
            <a:endParaRPr lang="en-GB"/>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QQ plot</a:t>
            </a:r>
          </a:p>
          <a:p>
            <a:pPr marL="0" lvl="0" indent="0">
              <a:buNone/>
            </a:pPr>
            <a:r>
              <a:t>QQ plots show the empirical quantiles of the residuals against those from the theoretical distribution of the errors.</a:t>
            </a:r>
          </a:p>
          <a:p>
            <a:pPr marL="0" lvl="0" indent="0">
              <a:buNone/>
            </a:pPr>
            <a:r>
              <a:t>For Gaussian response models, the theoretical distribution is just the normal distribution. For other response distributions, this can be a bit trickier and simulations may be needed needed to derive approximate theoretical quantiles.</a:t>
            </a:r>
          </a:p>
          <a:p>
            <a:pPr marL="0" lvl="0" indent="0">
              <a:buNone/>
            </a:pPr>
            <a:r>
              <a:t>We know that the linear predictor estimates are approximately normally distributed, so we could compute residuals on that scale and then do a normal distribution QQ plot. However even this has its limitations.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80</a:t>
            </a:fld>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QQ plot</a:t>
            </a:r>
          </a:p>
          <a:p>
            <a:pPr marL="0" lvl="0" indent="0">
              <a:buNone/>
            </a:pPr>
            <a:r>
              <a:t>Further, models like logistic regression are </a:t>
            </a:r>
            <a:r>
              <a:rPr i="1"/>
              <a:t>direct probability</a:t>
            </a:r>
            <a:r>
              <a:t> models and hence there are no distributional assumptions for the errors.</a:t>
            </a:r>
          </a:p>
          <a:p>
            <a:pPr marL="0" lvl="0" indent="0">
              <a:buNone/>
            </a:pPr>
            <a:r>
              <a:t>For these reasons, in GLMs, as opposed to normal distribution linear models, QQ plots are not often used.</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81</a:t>
            </a:fld>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Residuals vs. predicted values</a:t>
                </a:r>
              </a:p>
              <a:p>
                <a:pPr marL="0" lvl="0" indent="0">
                  <a:buNone/>
                </a:pPr>
                <a:r>
                  <a:t>You can easily (though subjectively) verify whether:</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residuals centered symmetrically around 0</a:t>
                </a:r>
              </a:p>
              <a:p>
                <a:pPr lvl="0"/>
                <a:r>
                  <a:t>residuals have constant variance</a:t>
                </a:r>
              </a:p>
              <a:p>
                <a:pPr lvl="0"/>
                <a:r>
                  <a:t>there are any outliers</a:t>
                </a:r>
              </a:p>
              <a:p>
                <a:pPr lvl="0" indent="0">
                  <a:buNone/>
                </a:pPr>
                <a:r>
                  <a:rPr>
                    <a:solidFill>
                      <a:srgbClr val="4758AB"/>
                    </a:solidFill>
                    <a:latin typeface="Courier"/>
                  </a:rPr>
                  <a:t>plot</a:t>
                </a:r>
                <a:r>
                  <a:rPr>
                    <a:solidFill>
                      <a:srgbClr val="003B4F"/>
                    </a:solidFill>
                    <a:latin typeface="Courier"/>
                  </a:rPr>
                  <a:t>(</a:t>
                </a:r>
                <a:r>
                  <a:rPr>
                    <a:solidFill>
                      <a:srgbClr val="4758AB"/>
                    </a:solidFill>
                    <a:latin typeface="Courier"/>
                  </a:rPr>
                  <a:t>predict</a:t>
                </a:r>
                <a:r>
                  <a:rPr>
                    <a:solidFill>
                      <a:srgbClr val="003B4F"/>
                    </a:solidFill>
                    <a:latin typeface="Courier"/>
                  </a:rPr>
                  <a:t>(modBW_Mppwt,</a:t>
                </a:r>
                <a:r>
                  <a:rPr>
                    <a:solidFill>
                      <a:srgbClr val="657422"/>
                    </a:solidFill>
                    <a:latin typeface="Courier"/>
                  </a:rPr>
                  <a:t>data=</a:t>
                </a:r>
                <a:r>
                  <a:rPr>
                    <a:solidFill>
                      <a:srgbClr val="003B4F"/>
                    </a:solidFill>
                    <a:latin typeface="Courier"/>
                  </a:rPr>
                  <a:t>bw),</a:t>
                </a:r>
                <a:r>
                  <a:rPr>
                    <a:solidFill>
                      <a:srgbClr val="4758AB"/>
                    </a:solidFill>
                    <a:latin typeface="Courier"/>
                  </a:rPr>
                  <a:t>residuals</a:t>
                </a:r>
                <a:r>
                  <a:rPr>
                    <a:solidFill>
                      <a:srgbClr val="003B4F"/>
                    </a:solidFill>
                    <a:latin typeface="Courier"/>
                  </a:rPr>
                  <a:t>(modBW_Mppwt),</a:t>
                </a:r>
                <a:br/>
                <a:r>
                  <a:rPr>
                    <a:solidFill>
                      <a:srgbClr val="003B4F"/>
                    </a:solidFill>
                    <a:latin typeface="Courier"/>
                  </a:rPr>
                  <a:t>     </a:t>
                </a:r>
                <a:r>
                  <a:rPr>
                    <a:solidFill>
                      <a:srgbClr val="657422"/>
                    </a:solidFill>
                    <a:latin typeface="Courier"/>
                  </a:rPr>
                  <a:t>xlab=</a:t>
                </a:r>
                <a:r>
                  <a:rPr>
                    <a:solidFill>
                      <a:srgbClr val="20794D"/>
                    </a:solidFill>
                    <a:latin typeface="Courier"/>
                  </a:rPr>
                  <a:t>"fitted values"</a:t>
                </a:r>
                <a:r>
                  <a:rPr>
                    <a:solidFill>
                      <a:srgbClr val="003B4F"/>
                    </a:solidFill>
                    <a:latin typeface="Courier"/>
                  </a:rPr>
                  <a:t>,</a:t>
                </a:r>
                <a:br/>
                <a:r>
                  <a:rPr>
                    <a:solidFill>
                      <a:srgbClr val="003B4F"/>
                    </a:solidFill>
                    <a:latin typeface="Courier"/>
                  </a:rPr>
                  <a:t>     </a:t>
                </a:r>
                <a:r>
                  <a:rPr>
                    <a:solidFill>
                      <a:srgbClr val="657422"/>
                    </a:solidFill>
                    <a:latin typeface="Courier"/>
                  </a:rPr>
                  <a:t>ylab=</a:t>
                </a:r>
                <a:r>
                  <a:rPr>
                    <a:solidFill>
                      <a:srgbClr val="20794D"/>
                    </a:solidFill>
                    <a:latin typeface="Courier"/>
                  </a:rPr>
                  <a:t>"residuals"</a:t>
                </a:r>
                <a:r>
                  <a:rPr>
                    <a:solidFill>
                      <a:srgbClr val="003B4F"/>
                    </a:solidFill>
                    <a:latin typeface="Courier"/>
                  </a:rPr>
                  <a:t>)</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68" t="-1329"/>
                </a:stretch>
              </a:blipFill>
            </p:spPr>
            <p:txBody>
              <a:bodyPr/>
              <a:lstStyle/>
              <a:p>
                <a:r>
                  <a:rPr lang="en-US">
                    <a:noFill/>
                  </a:rPr>
                  <a:t> </a:t>
                </a:r>
              </a:p>
            </p:txBody>
          </p:sp>
        </mc:Fallback>
      </mc:AlternateContent>
      <p:pic>
        <p:nvPicPr>
          <p:cNvPr id="3" name="Picture 1" descr="MLW_KUHeS_RandStatistics_Session5_files/figure-pptx/unnamed-chunk-22-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82</a:t>
            </a:fld>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Residuals vs. predicted values</a:t>
            </a:r>
          </a:p>
          <a:p>
            <a:pPr marL="0" lvl="0" indent="0">
              <a:buNone/>
            </a:pPr>
            <a:r>
              <a:t>For non-normal distribution GLMs, the variance function of the model can imply a trend of the variance with the mean.</a:t>
            </a:r>
          </a:p>
          <a:p>
            <a:pPr marL="0" lvl="0" indent="0">
              <a:buNone/>
            </a:pPr>
            <a:r>
              <a:t>For this reason, Pearson residuals are very useful in GLMs: these residuals are standardised by the estimated variance function. In other words, if the Pearson residuals exhibit non-constant variance, then this suggest we have misspecified the data distribution.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83</a:t>
            </a:fld>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Typing </a:t>
                </a:r>
                <a:r>
                  <a:rPr>
                    <a:latin typeface="Courier"/>
                  </a:rPr>
                  <a:t>plot(modBW_Mppwt)</a:t>
                </a:r>
                <a:r>
                  <a:t> will produce these and a few more (we have not the time to cover everything here) diagnostic graphs.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4758AB"/>
                    </a:solidFill>
                    <a:latin typeface="Courier"/>
                  </a:rPr>
                  <a:t>plot</a:t>
                </a:r>
                <a:r>
                  <a:rPr>
                    <a:solidFill>
                      <a:srgbClr val="003B4F"/>
                    </a:solidFill>
                    <a:latin typeface="Courier"/>
                  </a:rPr>
                  <a:t>(modBW_Mppwt)</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68" t="-1329" r="-1290"/>
                </a:stretch>
              </a:blipFill>
            </p:spPr>
            <p:txBody>
              <a:bodyPr/>
              <a:lstStyle/>
              <a:p>
                <a:r>
                  <a:rPr lang="en-US">
                    <a:noFill/>
                  </a:rPr>
                  <a:t> </a:t>
                </a:r>
              </a:p>
            </p:txBody>
          </p:sp>
        </mc:Fallback>
      </mc:AlternateContent>
      <p:pic>
        <p:nvPicPr>
          <p:cNvPr id="3" name="Picture 1" descr="MLW_KUHeS_RandStatistics_Session5_files/figure-pptx/unnamed-chunk-23-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84</a:t>
            </a:fld>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LW_KUHeS_RandStatistics_Session5_files/figure-pptx/unnamed-chunk-23-2.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85</a:t>
            </a:fld>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LW_KUHeS_RandStatistics_Session5_files/figure-pptx/unnamed-chunk-23-3.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86</a:t>
            </a:fld>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LW_KUHeS_RandStatistics_Session5_files/figure-pptx/unnamed-chunk-23-4.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87</a:t>
            </a:fld>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Influential observations</a:t>
            </a:r>
          </a:p>
          <a:p>
            <a:pPr marL="0" lvl="0" indent="0">
              <a:buNone/>
            </a:pPr>
            <a:r>
              <a:t>An </a:t>
            </a:r>
            <a:r>
              <a:rPr b="1"/>
              <a:t>influential observation</a:t>
            </a:r>
            <a:r>
              <a:t> is an observation which, if dropped from the dataset when fitting the model, would noticeably affect the model parameter estimates.</a:t>
            </a:r>
          </a:p>
          <a:p>
            <a:pPr marL="0" lvl="0" indent="0">
              <a:buNone/>
            </a:pPr>
            <a:r>
              <a:t>We have already alluded to one type of such influential observations: observations with high leverage - large residuals near the extremes of the predictor variables’ ranges.</a:t>
            </a:r>
          </a:p>
          <a:p>
            <a:pPr marL="0" lvl="0" indent="0">
              <a:buNone/>
            </a:pPr>
            <a:r>
              <a:t>There are many methods, most based on re-fitting models while leaving out individual observations. We will focus on 2 metrics: </a:t>
            </a:r>
            <a:r>
              <a:rPr b="1"/>
              <a:t>hat values</a:t>
            </a:r>
            <a:r>
              <a:t> (measuring leverage of observations) and </a:t>
            </a:r>
            <a:r>
              <a:rPr b="1"/>
              <a:t>Cook’s distance</a:t>
            </a:r>
            <a:r>
              <a:t> (measuring influence).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88</a:t>
            </a:fld>
            <a:endParaRPr lang="en-GB"/>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Influential observations</a:t>
                </a:r>
              </a:p>
              <a:p>
                <a:pPr marL="0" lvl="0" indent="0">
                  <a:buNone/>
                </a:pPr>
                <a:r>
                  <a:t>The </a:t>
                </a:r>
                <a:r>
                  <a:rPr b="1"/>
                  <a:t>hat matrix</a:t>
                </a:r>
                <a:r>
                  <a:t> </a:t>
                </a:r>
                <a14:m>
                  <m:oMath xmlns:m="http://schemas.openxmlformats.org/officeDocument/2006/math">
                    <m:r>
                      <a:rPr>
                        <a:latin typeface="Cambria Math" panose="02040503050406030204" pitchFamily="18" charset="0"/>
                      </a:rPr>
                      <m:t>𝐇</m:t>
                    </m:r>
                  </m:oMath>
                </a14:m>
                <a:r>
                  <a:t> is the matrix that projects </a:t>
                </a:r>
                <a14:m>
                  <m:oMath xmlns:m="http://schemas.openxmlformats.org/officeDocument/2006/math">
                    <m:r>
                      <a:rPr>
                        <a:latin typeface="Cambria Math" panose="02040503050406030204" pitchFamily="18" charset="0"/>
                      </a:rPr>
                      <m:t>𝐲</m:t>
                    </m:r>
                  </m:oMath>
                </a14:m>
                <a:r>
                  <a:t> onto the subspace spanned by the columns of the design matrix </a:t>
                </a:r>
                <a14:m>
                  <m:oMath xmlns:m="http://schemas.openxmlformats.org/officeDocument/2006/math">
                    <m:r>
                      <a:rPr>
                        <a:latin typeface="Cambria Math" panose="02040503050406030204" pitchFamily="18" charset="0"/>
                      </a:rPr>
                      <m:t>𝐗</m:t>
                    </m:r>
                  </m:oMath>
                </a14:m>
                <a:r>
                  <a:t>: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𝐲</m:t>
                        </m:r>
                      </m:e>
                    </m:acc>
                    <m:r>
                      <a:rPr>
                        <a:latin typeface="Cambria Math" panose="02040503050406030204" pitchFamily="18" charset="0"/>
                      </a:rPr>
                      <m:t>=</m:t>
                    </m:r>
                    <m:r>
                      <a:rPr>
                        <a:latin typeface="Cambria Math" panose="02040503050406030204" pitchFamily="18" charset="0"/>
                      </a:rPr>
                      <m:t>𝐇𝐲</m:t>
                    </m:r>
                  </m:oMath>
                </a14:m>
                <a:r>
                  <a:t>. In the normal distribution linear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𝐇</m:t>
                      </m:r>
                      <m:r>
                        <a:rPr>
                          <a:latin typeface="Cambria Math" panose="02040503050406030204" pitchFamily="18" charset="0"/>
                        </a:rPr>
                        <m:t>=</m:t>
                      </m:r>
                      <m:r>
                        <a:rPr>
                          <a:latin typeface="Cambria Math" panose="02040503050406030204" pitchFamily="18" charset="0"/>
                        </a:rPr>
                        <m:t>𝐗</m:t>
                      </m:r>
                      <m:sSup>
                        <m:sSupPr>
                          <m:ctrlPr>
                            <a:rPr i="1">
                              <a:latin typeface="Cambria Math" panose="02040503050406030204" pitchFamily="18" charset="0"/>
                            </a:rPr>
                          </m:ctrlPr>
                        </m:sSupPr>
                        <m:e>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𝐗</m:t>
                                  </m:r>
                                </m:e>
                                <m:sup>
                                  <m:r>
                                    <a:rPr>
                                      <a:latin typeface="Cambria Math" panose="02040503050406030204" pitchFamily="18" charset="0"/>
                                    </a:rPr>
                                    <m:t>𝑇</m:t>
                                  </m:r>
                                </m:sup>
                              </m:sSup>
                              <m:r>
                                <a:rPr>
                                  <a:latin typeface="Cambria Math" panose="02040503050406030204" pitchFamily="18" charset="0"/>
                                </a:rPr>
                                <m:t>𝐗</m:t>
                              </m:r>
                            </m:e>
                          </m:d>
                        </m:e>
                        <m:sup>
                          <m:r>
                            <a:rPr>
                              <a:latin typeface="Cambria Math" panose="02040503050406030204" pitchFamily="18" charset="0"/>
                            </a:rPr>
                            <m:t>−1</m:t>
                          </m:r>
                        </m:sup>
                      </m:sSup>
                      <m:sSup>
                        <m:sSupPr>
                          <m:ctrlPr>
                            <a:rPr i="1">
                              <a:latin typeface="Cambria Math" panose="02040503050406030204" pitchFamily="18" charset="0"/>
                            </a:rPr>
                          </m:ctrlPr>
                        </m:sSupPr>
                        <m:e>
                          <m:r>
                            <a:rPr>
                              <a:latin typeface="Cambria Math" panose="02040503050406030204" pitchFamily="18" charset="0"/>
                            </a:rPr>
                            <m:t>𝐗</m:t>
                          </m:r>
                        </m:e>
                        <m:sup>
                          <m:r>
                            <a:rPr>
                              <a:latin typeface="Cambria Math" panose="02040503050406030204" pitchFamily="18" charset="0"/>
                            </a:rPr>
                            <m:t>𝑇</m:t>
                          </m:r>
                        </m:sup>
                      </m:sSup>
                    </m:oMath>
                  </m:oMathPara>
                </a14:m>
                <a:endParaRPr/>
              </a:p>
              <a:p>
                <a:pPr marL="0" lvl="0" indent="0">
                  <a:buNone/>
                </a:pPr>
                <a:r>
                  <a:t>and in GLMs: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𝐖</m:t>
                          </m:r>
                        </m:e>
                        <m:sup>
                          <m:r>
                            <a:rPr>
                              <a:latin typeface="Cambria Math" panose="02040503050406030204" pitchFamily="18" charset="0"/>
                            </a:rPr>
                            <m:t>1/2</m:t>
                          </m:r>
                        </m:sup>
                      </m:sSup>
                      <m:r>
                        <a:rPr>
                          <a:latin typeface="Cambria Math" panose="02040503050406030204" pitchFamily="18" charset="0"/>
                        </a:rPr>
                        <m:t>𝐗</m:t>
                      </m:r>
                      <m:sSup>
                        <m:sSupPr>
                          <m:ctrlPr>
                            <a:rPr i="1">
                              <a:latin typeface="Cambria Math" panose="02040503050406030204" pitchFamily="18" charset="0"/>
                            </a:rPr>
                          </m:ctrlPr>
                        </m:sSupPr>
                        <m:e>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𝐗</m:t>
                                  </m:r>
                                </m:e>
                                <m:sup>
                                  <m:r>
                                    <a:rPr>
                                      <a:latin typeface="Cambria Math" panose="02040503050406030204" pitchFamily="18" charset="0"/>
                                    </a:rPr>
                                    <m:t>𝑇</m:t>
                                  </m:r>
                                </m:sup>
                              </m:sSup>
                              <m:r>
                                <a:rPr>
                                  <a:latin typeface="Cambria Math" panose="02040503050406030204" pitchFamily="18" charset="0"/>
                                </a:rPr>
                                <m:t>𝐖𝐗</m:t>
                              </m:r>
                            </m:e>
                          </m:d>
                        </m:e>
                        <m:sup>
                          <m:r>
                            <a:rPr>
                              <a:latin typeface="Cambria Math" panose="02040503050406030204" pitchFamily="18" charset="0"/>
                            </a:rPr>
                            <m:t>−1</m:t>
                          </m:r>
                        </m:sup>
                      </m:sSup>
                      <m:sSup>
                        <m:sSupPr>
                          <m:ctrlPr>
                            <a:rPr i="1">
                              <a:latin typeface="Cambria Math" panose="02040503050406030204" pitchFamily="18" charset="0"/>
                            </a:rPr>
                          </m:ctrlPr>
                        </m:sSupPr>
                        <m:e>
                          <m:r>
                            <a:rPr>
                              <a:latin typeface="Cambria Math" panose="02040503050406030204" pitchFamily="18" charset="0"/>
                            </a:rPr>
                            <m:t>𝐗</m:t>
                          </m:r>
                        </m:e>
                        <m:sup>
                          <m:r>
                            <a:rPr>
                              <a:latin typeface="Cambria Math" panose="02040503050406030204" pitchFamily="18" charset="0"/>
                            </a:rPr>
                            <m:t>𝑇</m:t>
                          </m:r>
                        </m:sup>
                      </m:sSup>
                      <m:sSup>
                        <m:sSupPr>
                          <m:ctrlPr>
                            <a:rPr i="1">
                              <a:latin typeface="Cambria Math" panose="02040503050406030204" pitchFamily="18" charset="0"/>
                            </a:rPr>
                          </m:ctrlPr>
                        </m:sSupPr>
                        <m:e>
                          <m:r>
                            <a:rPr>
                              <a:latin typeface="Cambria Math" panose="02040503050406030204" pitchFamily="18" charset="0"/>
                            </a:rPr>
                            <m:t>𝐖</m:t>
                          </m:r>
                        </m:e>
                        <m:sup>
                          <m:r>
                            <a:rPr>
                              <a:latin typeface="Cambria Math" panose="02040503050406030204" pitchFamily="18" charset="0"/>
                            </a:rPr>
                            <m:t>1/2</m:t>
                          </m:r>
                        </m:sup>
                      </m:sSup>
                    </m:oMath>
                  </m:oMathPara>
                </a14:m>
                <a:endParaRP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a:t>
                </a:r>
                <a:r>
                  <a:rPr b="1"/>
                  <a:t>hat values</a:t>
                </a:r>
                <a:r>
                  <a:t>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𝑖𝑖</m:t>
                        </m:r>
                      </m:sub>
                    </m:sSub>
                  </m:oMath>
                </a14:m>
                <a:r>
                  <a:t> are the diagonal elements of this matrix and they indicate the leverage of observations.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89</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Linear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dirty="0"/>
                  <a:t>General concept of regression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marL="0" lvl="0" indent="0">
                  <a:buNone/>
                </a:pPr>
                <a:r>
                  <a:rPr b="1" dirty="0"/>
                  <a:t>Regression</a:t>
                </a:r>
                <a:r>
                  <a:rPr dirty="0"/>
                  <a:t> means describing some aspect of a dependent variable </a:t>
                </a:r>
                <a14:m>
                  <m:oMath xmlns:m="http://schemas.openxmlformats.org/officeDocument/2006/math">
                    <m:r>
                      <a:rPr>
                        <a:latin typeface="Cambria Math" panose="02040503050406030204" pitchFamily="18" charset="0"/>
                      </a:rPr>
                      <m:t>𝑌</m:t>
                    </m:r>
                  </m:oMath>
                </a14:m>
                <a:r>
                  <a:rPr dirty="0"/>
                  <a:t> as a function of some predictor or independent variables </a:t>
                </a:r>
                <a14:m>
                  <m:oMath xmlns:m="http://schemas.openxmlformats.org/officeDocument/2006/math">
                    <m:r>
                      <a:rPr>
                        <a:latin typeface="Cambria Math" panose="02040503050406030204" pitchFamily="18" charset="0"/>
                      </a:rPr>
                      <m:t>𝐗</m:t>
                    </m:r>
                  </m:oMath>
                </a14:m>
                <a:r>
                  <a:rPr dirty="0"/>
                  <a:t> and parameters </a:t>
                </a:r>
                <a14:m>
                  <m:oMath xmlns:m="http://schemas.openxmlformats.org/officeDocument/2006/math">
                    <m:r>
                      <a:rPr>
                        <a:latin typeface="Cambria Math" panose="02040503050406030204" pitchFamily="18" charset="0"/>
                      </a:rPr>
                      <m:t>𝛉</m:t>
                    </m:r>
                  </m:oMath>
                </a14:m>
                <a:r>
                  <a:rPr dirty="0"/>
                  <a:t>:</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𝑌</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𝐗</m:t>
                          </m:r>
                          <m:r>
                            <a:rPr>
                              <a:latin typeface="Cambria Math" panose="02040503050406030204" pitchFamily="18" charset="0"/>
                            </a:rPr>
                            <m:t>;</m:t>
                          </m:r>
                          <m:r>
                            <a:rPr>
                              <a:latin typeface="Cambria Math" panose="02040503050406030204" pitchFamily="18" charset="0"/>
                            </a:rPr>
                            <m:t>𝛉</m:t>
                          </m:r>
                        </m:e>
                      </m:d>
                    </m:oMath>
                  </m:oMathPara>
                </a14:m>
                <a:endParaRPr dirty="0"/>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marL="0" lvl="0" indent="0">
                  <a:buNone/>
                </a:pPr>
                <a:r>
                  <a:rPr dirty="0"/>
                  <a:t>Here we focus on describing the mean of </a:t>
                </a:r>
                <a14:m>
                  <m:oMath xmlns:m="http://schemas.openxmlformats.org/officeDocument/2006/math">
                    <m:r>
                      <a:rPr>
                        <a:latin typeface="Cambria Math" panose="02040503050406030204" pitchFamily="18" charset="0"/>
                      </a:rPr>
                      <m:t>𝑌</m:t>
                    </m:r>
                  </m:oMath>
                </a14:m>
                <a:r>
                  <a:rPr dirty="0"/>
                  <a:t> as a function of a </a:t>
                </a:r>
                <a:r>
                  <a:rPr b="1" dirty="0"/>
                  <a:t>linear predictor</a:t>
                </a:r>
                <a:r>
                  <a:rPr dirty="0"/>
                  <a:t> of </a:t>
                </a:r>
                <a14:m>
                  <m:oMath xmlns:m="http://schemas.openxmlformats.org/officeDocument/2006/math">
                    <m:r>
                      <a:rPr>
                        <a:latin typeface="Cambria Math" panose="02040503050406030204" pitchFamily="18" charset="0"/>
                      </a:rPr>
                      <m:t>𝑋</m:t>
                    </m:r>
                  </m:oMath>
                </a14:m>
                <a:r>
                  <a:rPr dirty="0"/>
                  <a:t>.</a:t>
                </a:r>
              </a:p>
              <a:p>
                <a:pPr marL="0" lvl="0" indent="0">
                  <a:buNone/>
                </a:pPr>
                <a:r>
                  <a:rPr dirty="0"/>
                  <a:t>3 main reasons for fitting regression models: </a:t>
                </a:r>
                <a:r>
                  <a:rPr b="1" dirty="0"/>
                  <a:t>inference</a:t>
                </a:r>
                <a:r>
                  <a:rPr dirty="0"/>
                  <a:t>, </a:t>
                </a:r>
                <a:r>
                  <a:rPr b="1" dirty="0"/>
                  <a:t>prediction</a:t>
                </a:r>
                <a:r>
                  <a:rPr dirty="0"/>
                  <a:t>, </a:t>
                </a:r>
                <a:r>
                  <a:rPr b="1" dirty="0"/>
                  <a:t>adjustment</a:t>
                </a:r>
                <a:r>
                  <a:rPr dirty="0"/>
                  <a:t>.</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a:t>
            </a:fld>
            <a:endParaRPr lang="en-GB"/>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normAutofit lnSpcReduction="10000"/>
              </a:bodyPr>
              <a:lstStyle/>
              <a:p>
                <a:pPr marL="0" lvl="0" indent="0">
                  <a:buNone/>
                </a:pPr>
                <a:r>
                  <a:rPr b="1"/>
                  <a:t>Influential observations</a:t>
                </a:r>
              </a:p>
              <a:p>
                <a:pPr marL="0" lvl="0" indent="0">
                  <a:buNone/>
                </a:pPr>
                <a:r>
                  <a:t>The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𝑖𝑖</m:t>
                        </m:r>
                      </m:sub>
                    </m:sSub>
                  </m:oMath>
                </a14:m>
                <a:r>
                  <a:t> are bounded between 0 and 1 (in models with an intercept, they are bounded between 1/n and 1), and their sum, </a:t>
                </a:r>
                <a14:m>
                  <m:oMath xmlns:m="http://schemas.openxmlformats.org/officeDocument/2006/math">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𝑖𝑖</m:t>
                            </m:r>
                          </m:sub>
                        </m:sSub>
                      </m:e>
                    </m:nary>
                  </m:oMath>
                </a14:m>
                <a:r>
                  <a:t>, is always equal to </a:t>
                </a:r>
                <a14:m>
                  <m:oMath xmlns:m="http://schemas.openxmlformats.org/officeDocument/2006/math">
                    <m:r>
                      <a:rPr>
                        <a:latin typeface="Cambria Math" panose="02040503050406030204" pitchFamily="18" charset="0"/>
                      </a:rPr>
                      <m:t>𝑝</m:t>
                    </m:r>
                    <m:r>
                      <a:rPr>
                        <a:latin typeface="Cambria Math" panose="02040503050406030204" pitchFamily="18" charset="0"/>
                      </a:rPr>
                      <m:t>+1</m:t>
                    </m:r>
                  </m:oMath>
                </a14:m>
                <a:r>
                  <a:t>, the number of coefficients in the model, including the intercept. Problems in which there are a few very large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h</m:t>
                        </m:r>
                      </m:e>
                      <m:sub>
                        <m:r>
                          <a:rPr>
                            <a:latin typeface="Cambria Math" panose="02040503050406030204" pitchFamily="18" charset="0"/>
                          </a:rPr>
                          <m:t>𝑖𝑖</m:t>
                        </m:r>
                      </m:sub>
                    </m:sSub>
                  </m:oMath>
                </a14:m>
                <a:r>
                  <a:t> can be troublesome: in particular, large-sample normality of some linear combinations of the regressors is likely to fail, and high-leverage observations may exert undue influence on the results.</a:t>
                </a:r>
              </a:p>
              <a:p>
                <a:pPr marL="0" lvl="0" indent="0">
                  <a:buNone/>
                </a:pPr>
                <a:r>
                  <a:t>The </a:t>
                </a:r>
                <a:r>
                  <a:rPr>
                    <a:latin typeface="Courier"/>
                  </a:rPr>
                  <a:t>R</a:t>
                </a:r>
                <a:r>
                  <a:t> function </a:t>
                </a:r>
                <a:r>
                  <a:rPr>
                    <a:latin typeface="Courier"/>
                  </a:rPr>
                  <a:t>hatvalues()</a:t>
                </a:r>
                <a:r>
                  <a:t> will compute hat values for both </a:t>
                </a:r>
                <a:r>
                  <a:rPr>
                    <a:latin typeface="Courier"/>
                  </a:rPr>
                  <a:t>lm</a:t>
                </a:r>
                <a:r>
                  <a:t> and </a:t>
                </a:r>
                <a:r>
                  <a:rPr>
                    <a:latin typeface="Courier"/>
                  </a:rPr>
                  <a:t>glm</a:t>
                </a:r>
                <a:r>
                  <a:t> objects.</a:t>
                </a:r>
              </a:p>
              <a:p>
                <a:pPr lvl="0" indent="0">
                  <a:buNone/>
                </a:pPr>
                <a:r>
                  <a:rPr>
                    <a:solidFill>
                      <a:srgbClr val="4758AB"/>
                    </a:solidFill>
                    <a:latin typeface="Courier"/>
                  </a:rPr>
                  <a:t>plot</a:t>
                </a:r>
                <a:r>
                  <a:rPr>
                    <a:solidFill>
                      <a:srgbClr val="003B4F"/>
                    </a:solidFill>
                    <a:latin typeface="Courier"/>
                  </a:rPr>
                  <a:t>(</a:t>
                </a:r>
                <a:r>
                  <a:rPr>
                    <a:solidFill>
                      <a:srgbClr val="4758AB"/>
                    </a:solidFill>
                    <a:latin typeface="Courier"/>
                  </a:rPr>
                  <a:t>hatvalues</a:t>
                </a:r>
                <a:r>
                  <a:rPr>
                    <a:solidFill>
                      <a:srgbClr val="003B4F"/>
                    </a:solidFill>
                    <a:latin typeface="Courier"/>
                  </a:rPr>
                  <a:t>(modBW_Mppwt),</a:t>
                </a:r>
                <a:r>
                  <a:rPr>
                    <a:solidFill>
                      <a:srgbClr val="657422"/>
                    </a:solidFill>
                    <a:latin typeface="Courier"/>
                  </a:rPr>
                  <a:t>cex=</a:t>
                </a:r>
                <a:r>
                  <a:rPr>
                    <a:solidFill>
                      <a:srgbClr val="AD0000"/>
                    </a:solidFill>
                    <a:latin typeface="Courier"/>
                  </a:rPr>
                  <a:t>2</a:t>
                </a:r>
                <a:r>
                  <a:rPr>
                    <a:solidFill>
                      <a:srgbClr val="003B4F"/>
                    </a:solidFill>
                    <a:latin typeface="Courier"/>
                  </a:rPr>
                  <a:t>)</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30" t="-1600" r="-930"/>
                </a:stretch>
              </a:blipFill>
            </p:spPr>
            <p:txBody>
              <a:bodyPr/>
              <a:lstStyle/>
              <a:p>
                <a:r>
                  <a:rPr lang="en-GB">
                    <a:noFill/>
                  </a:rPr>
                  <a:t> </a:t>
                </a:r>
              </a:p>
            </p:txBody>
          </p:sp>
        </mc:Fallback>
      </mc:AlternateContent>
      <p:pic>
        <p:nvPicPr>
          <p:cNvPr id="3" name="Picture 1" descr="MLW_KUHeS_RandStatistics_Session5_files/figure-pptx/unnamed-chunk-24-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90</a:t>
            </a:fld>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Influential observations</a:t>
                </a:r>
              </a:p>
              <a:p>
                <a:pPr marL="0" lvl="0" indent="0">
                  <a:buNone/>
                </a:pPr>
                <a:r>
                  <a:t>The most common influence measure is </a:t>
                </a:r>
                <a:r>
                  <a:rPr b="1"/>
                  <a:t>Cook’s distance</a:t>
                </a:r>
                <a:r>
                  <a:t>. It is one of many leave-one-out / deletion methods for measuring influence of observations.</a:t>
                </a:r>
              </a:p>
              <a:p>
                <a:pPr marL="0" lvl="0" indent="0">
                  <a:buNone/>
                </a:pPr>
                <a:r>
                  <a:t>If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𝛃</m:t>
                        </m:r>
                      </m:e>
                    </m:acc>
                  </m:oMath>
                </a14:m>
                <a:r>
                  <a:t> is the estimated coefficient vector from the full dataset, then let </a:t>
                </a:r>
                <a14:m>
                  <m:oMath xmlns:m="http://schemas.openxmlformats.org/officeDocument/2006/math">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𝛃</m:t>
                            </m:r>
                          </m:e>
                        </m:acc>
                      </m:e>
                      <m:sub>
                        <m:d>
                          <m:dPr>
                            <m:ctrlPr>
                              <a:rPr i="1">
                                <a:latin typeface="Cambria Math" panose="02040503050406030204" pitchFamily="18" charset="0"/>
                              </a:rPr>
                            </m:ctrlPr>
                          </m:dPr>
                          <m:e>
                            <m:r>
                              <a:rPr>
                                <a:latin typeface="Cambria Math" panose="02040503050406030204" pitchFamily="18" charset="0"/>
                              </a:rPr>
                              <m:t>𝑖</m:t>
                            </m:r>
                          </m:e>
                        </m:d>
                      </m:sub>
                    </m:sSub>
                  </m:oMath>
                </a14:m>
                <a:r>
                  <a:t> be the vector of coefficient estimates obtained from fitting the model to the dataset with the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𝑖</m:t>
                        </m:r>
                      </m:e>
                      <m:sup>
                        <m:r>
                          <a:rPr>
                            <a:latin typeface="Cambria Math" panose="02040503050406030204" pitchFamily="18" charset="0"/>
                          </a:rPr>
                          <m:t>𝑡h</m:t>
                        </m:r>
                      </m:sup>
                    </m:sSup>
                  </m:oMath>
                </a14:m>
                <a:r>
                  <a:t> observation removed.</a:t>
                </a:r>
              </a:p>
              <a:p>
                <a:pPr marL="0" lvl="0" indent="0">
                  <a:buNone/>
                </a:pPr>
                <a:r>
                  <a:t>The difference </a:t>
                </a:r>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𝛃</m:t>
                        </m:r>
                      </m:e>
                    </m:acc>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𝛃</m:t>
                            </m:r>
                          </m:e>
                        </m:acc>
                      </m:e>
                      <m:sub>
                        <m:d>
                          <m:dPr>
                            <m:ctrlPr>
                              <a:rPr i="1">
                                <a:latin typeface="Cambria Math" panose="02040503050406030204" pitchFamily="18" charset="0"/>
                              </a:rPr>
                            </m:ctrlPr>
                          </m:dPr>
                          <m:e>
                            <m:r>
                              <a:rPr>
                                <a:latin typeface="Cambria Math" panose="02040503050406030204" pitchFamily="18" charset="0"/>
                              </a:rPr>
                              <m:t>𝑖</m:t>
                            </m:r>
                          </m:e>
                        </m:d>
                      </m:sub>
                    </m:sSub>
                  </m:oMath>
                </a14:m>
                <a:r>
                  <a:t> directly measures the influence of the </a:t>
                </a:r>
                <a14:m>
                  <m:oMath xmlns:m="http://schemas.openxmlformats.org/officeDocument/2006/math">
                    <m:sSup>
                      <m:sSupPr>
                        <m:ctrlPr>
                          <a:rPr i="1">
                            <a:latin typeface="Cambria Math" panose="02040503050406030204" pitchFamily="18" charset="0"/>
                          </a:rPr>
                        </m:ctrlPr>
                      </m:sSupPr>
                      <m:e>
                        <m:r>
                          <a:rPr>
                            <a:latin typeface="Cambria Math" panose="02040503050406030204" pitchFamily="18" charset="0"/>
                          </a:rPr>
                          <m:t>𝑖</m:t>
                        </m:r>
                      </m:e>
                      <m:sup>
                        <m:r>
                          <a:rPr>
                            <a:latin typeface="Cambria Math" panose="02040503050406030204" pitchFamily="18" charset="0"/>
                          </a:rPr>
                          <m:t>𝑡h</m:t>
                        </m:r>
                      </m:sup>
                    </m:sSup>
                  </m:oMath>
                </a14:m>
                <a:r>
                  <a:t> observation: small / large difference = small / large influence.</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8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Influential observations</a:t>
                </a:r>
              </a:p>
              <a:p>
                <a:pPr marL="0" lvl="0" indent="0">
                  <a:buNone/>
                </a:pPr>
                <a:r>
                  <a:t>This difference is a vector however, and it is more convenient to summarise the influence by a single number.</a:t>
                </a:r>
              </a:p>
              <a:p>
                <a:pPr marL="0" lvl="0" indent="0">
                  <a:buNone/>
                </a:pPr>
                <a:r>
                  <a:t>Cook’s distance is the weighted sum of squares of the differences between the individual vector elements. In matrix notation:</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m:oMathPara xmlns:m="http://schemas.openxmlformats.org/officeDocument/2006/math">
                    <m:oMathParaPr>
                      <m:jc m:val="center"/>
                    </m:oMathParaPr>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𝐷</m:t>
                          </m:r>
                        </m:e>
                        <m:sub>
                          <m:r>
                            <a:rPr>
                              <a:latin typeface="Cambria Math" panose="02040503050406030204" pitchFamily="18" charset="0"/>
                            </a:rPr>
                            <m:t>𝑖</m:t>
                          </m:r>
                        </m:sub>
                      </m:sSub>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𝛃</m:t>
                                  </m:r>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𝛃</m:t>
                                          </m:r>
                                        </m:e>
                                      </m:acc>
                                    </m:e>
                                    <m:sub>
                                      <m:d>
                                        <m:dPr>
                                          <m:ctrlPr>
                                            <a:rPr i="1">
                                              <a:latin typeface="Cambria Math" panose="02040503050406030204" pitchFamily="18" charset="0"/>
                                            </a:rPr>
                                          </m:ctrlPr>
                                        </m:dPr>
                                        <m:e>
                                          <m:r>
                                            <a:rPr>
                                              <a:latin typeface="Cambria Math" panose="02040503050406030204" pitchFamily="18" charset="0"/>
                                            </a:rPr>
                                            <m:t>𝑖</m:t>
                                          </m:r>
                                        </m:e>
                                      </m:d>
                                    </m:sub>
                                  </m:sSub>
                                </m:e>
                              </m:d>
                            </m:e>
                            <m:sup>
                              <m:r>
                                <a:rPr>
                                  <a:latin typeface="Cambria Math" panose="02040503050406030204" pitchFamily="18" charset="0"/>
                                </a:rPr>
                                <m:t>𝑇</m:t>
                              </m:r>
                            </m:sup>
                          </m:sSup>
                          <m:sSup>
                            <m:sSupPr>
                              <m:ctrlPr>
                                <a:rPr i="1">
                                  <a:latin typeface="Cambria Math" panose="02040503050406030204" pitchFamily="18" charset="0"/>
                                </a:rPr>
                              </m:ctrlPr>
                            </m:sSupPr>
                            <m:e>
                              <m:d>
                                <m:dPr>
                                  <m:ctrlPr>
                                    <a:rPr i="1">
                                      <a:latin typeface="Cambria Math" panose="02040503050406030204" pitchFamily="18" charset="0"/>
                                    </a:rPr>
                                  </m:ctrlPr>
                                </m:dPr>
                                <m:e>
                                  <m:sSup>
                                    <m:sSupPr>
                                      <m:ctrlPr>
                                        <a:rPr i="1">
                                          <a:latin typeface="Cambria Math" panose="02040503050406030204" pitchFamily="18" charset="0"/>
                                        </a:rPr>
                                      </m:ctrlPr>
                                    </m:sSupPr>
                                    <m:e>
                                      <m:r>
                                        <a:rPr>
                                          <a:latin typeface="Cambria Math" panose="02040503050406030204" pitchFamily="18" charset="0"/>
                                        </a:rPr>
                                        <m:t>𝐗</m:t>
                                      </m:r>
                                    </m:e>
                                    <m:sup>
                                      <m:r>
                                        <a:rPr>
                                          <a:latin typeface="Cambria Math" panose="02040503050406030204" pitchFamily="18" charset="0"/>
                                        </a:rPr>
                                        <m:t>𝑇</m:t>
                                      </m:r>
                                    </m:sup>
                                  </m:sSup>
                                  <m:r>
                                    <a:rPr>
                                      <a:latin typeface="Cambria Math" panose="02040503050406030204" pitchFamily="18" charset="0"/>
                                    </a:rPr>
                                    <m:t>𝐖𝐗</m:t>
                                  </m:r>
                                </m:e>
                              </m:d>
                            </m:e>
                            <m:sup>
                              <m:r>
                                <a:rPr>
                                  <a:latin typeface="Cambria Math" panose="02040503050406030204" pitchFamily="18" charset="0"/>
                                </a:rPr>
                                <m:t>−1</m:t>
                              </m:r>
                            </m:sup>
                          </m:sSup>
                          <m:d>
                            <m:dPr>
                              <m:ctrlPr>
                                <a:rPr i="1">
                                  <a:latin typeface="Cambria Math" panose="02040503050406030204" pitchFamily="18" charset="0"/>
                                </a:rPr>
                              </m:ctrlPr>
                            </m:dPr>
                            <m:e>
                              <m:r>
                                <a:rPr>
                                  <a:latin typeface="Cambria Math" panose="02040503050406030204" pitchFamily="18" charset="0"/>
                                </a:rPr>
                                <m:t>𝛃</m:t>
                              </m:r>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𝛃</m:t>
                                      </m:r>
                                    </m:e>
                                  </m:acc>
                                </m:e>
                                <m:sub>
                                  <m:d>
                                    <m:dPr>
                                      <m:ctrlPr>
                                        <a:rPr i="1">
                                          <a:latin typeface="Cambria Math" panose="02040503050406030204" pitchFamily="18" charset="0"/>
                                        </a:rPr>
                                      </m:ctrlPr>
                                    </m:dPr>
                                    <m:e>
                                      <m:r>
                                        <a:rPr>
                                          <a:latin typeface="Cambria Math" panose="02040503050406030204" pitchFamily="18" charset="0"/>
                                        </a:rPr>
                                        <m:t>𝑖</m:t>
                                      </m:r>
                                    </m:e>
                                  </m:d>
                                </m:sub>
                              </m:sSub>
                            </m:e>
                          </m:d>
                        </m:num>
                        <m:den>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+1</m:t>
                              </m:r>
                            </m:e>
                          </m:d>
                          <m:sSup>
                            <m:sSupPr>
                              <m:ctrlPr>
                                <a:rPr i="1">
                                  <a:latin typeface="Cambria Math" panose="02040503050406030204" pitchFamily="18" charset="0"/>
                                </a:rPr>
                              </m:ctrlPr>
                            </m:sSupPr>
                            <m:e>
                              <m:r>
                                <a:rPr>
                                  <a:latin typeface="Cambria Math" panose="02040503050406030204" pitchFamily="18" charset="0"/>
                                </a:rPr>
                                <m:t>𝑠</m:t>
                              </m:r>
                            </m:e>
                            <m:sup>
                              <m:r>
                                <a:rPr>
                                  <a:latin typeface="Cambria Math" panose="02040503050406030204" pitchFamily="18" charset="0"/>
                                </a:rPr>
                                <m:t>2</m:t>
                              </m:r>
                            </m:sup>
                          </m:sSup>
                        </m:den>
                      </m:f>
                    </m:oMath>
                  </m:oMathPara>
                </a14:m>
                <a:endParaRP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r="-844"/>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Diagnostics</a:t>
            </a:r>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Influential observations</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The </a:t>
                </a:r>
                <a:r>
                  <a:rPr>
                    <a:latin typeface="Courier"/>
                  </a:rPr>
                  <a:t>R</a:t>
                </a:r>
                <a:r>
                  <a:t> function </a:t>
                </a:r>
                <a:r>
                  <a:rPr>
                    <a:latin typeface="Courier"/>
                  </a:rPr>
                  <a:t>cooks.distance()</a:t>
                </a:r>
                <a:r>
                  <a:t> computes Cook’s distance for both </a:t>
                </a:r>
                <a:r>
                  <a:rPr>
                    <a:latin typeface="Courier"/>
                  </a:rPr>
                  <a:t>lm</a:t>
                </a:r>
                <a:r>
                  <a:t> and </a:t>
                </a:r>
                <a:r>
                  <a:rPr>
                    <a:latin typeface="Courier"/>
                  </a:rPr>
                  <a:t>glm</a:t>
                </a:r>
                <a:r>
                  <a:t> objects.</a:t>
                </a:r>
              </a:p>
              <a:p>
                <a:pPr lvl="0" indent="0">
                  <a:buNone/>
                </a:pPr>
                <a:r>
                  <a:rPr>
                    <a:solidFill>
                      <a:srgbClr val="4758AB"/>
                    </a:solidFill>
                    <a:latin typeface="Courier"/>
                  </a:rPr>
                  <a:t>plot</a:t>
                </a:r>
                <a:r>
                  <a:rPr>
                    <a:solidFill>
                      <a:srgbClr val="003B4F"/>
                    </a:solidFill>
                    <a:latin typeface="Courier"/>
                  </a:rPr>
                  <a:t>(</a:t>
                </a:r>
                <a:r>
                  <a:rPr>
                    <a:solidFill>
                      <a:srgbClr val="4758AB"/>
                    </a:solidFill>
                    <a:latin typeface="Courier"/>
                  </a:rPr>
                  <a:t>cooks.distance</a:t>
                </a:r>
                <a:r>
                  <a:rPr>
                    <a:solidFill>
                      <a:srgbClr val="003B4F"/>
                    </a:solidFill>
                    <a:latin typeface="Courier"/>
                  </a:rPr>
                  <a:t>(modBW_Mppwt),</a:t>
                </a:r>
                <a:r>
                  <a:rPr>
                    <a:solidFill>
                      <a:srgbClr val="657422"/>
                    </a:solidFill>
                    <a:latin typeface="Courier"/>
                  </a:rPr>
                  <a:t>cex=</a:t>
                </a:r>
                <a:r>
                  <a:rPr>
                    <a:solidFill>
                      <a:srgbClr val="AD0000"/>
                    </a:solidFill>
                    <a:latin typeface="Courier"/>
                  </a:rPr>
                  <a:t>2</a:t>
                </a:r>
                <a:r>
                  <a:rPr>
                    <a:solidFill>
                      <a:srgbClr val="003B4F"/>
                    </a:solidFill>
                    <a:latin typeface="Courier"/>
                  </a:rPr>
                  <a:t>)</a:t>
                </a:r>
              </a:p>
            </p:txBody>
          </p:sp>
        </mc:Choice>
        <mc:Fallback xmlns="">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blipFill>
                <a:blip r:embed="rId2"/>
                <a:stretch>
                  <a:fillRect l="-968" t="-1329"/>
                </a:stretch>
              </a:blipFill>
            </p:spPr>
            <p:txBody>
              <a:bodyPr/>
              <a:lstStyle/>
              <a:p>
                <a:r>
                  <a:rPr lang="en-US">
                    <a:noFill/>
                  </a:rPr>
                  <a:t> </a:t>
                </a:r>
              </a:p>
            </p:txBody>
          </p:sp>
        </mc:Fallback>
      </mc:AlternateContent>
      <p:pic>
        <p:nvPicPr>
          <p:cNvPr id="3" name="Picture 1" descr="MLW_KUHeS_RandStatistics_Session5_files/figure-pptx/unnamed-chunk-25-1.png"/>
          <p:cNvPicPr>
            <a:picLocks noGrp="1" noChangeAspect="1"/>
          </p:cNvPicPr>
          <p:nvPr/>
        </p:nvPicPr>
        <p:blipFill>
          <a:blip r:embed="rId3"/>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93</a:t>
            </a:fld>
            <a:endParaRPr lang="en-GB"/>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Diagnostics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Influential observations</a:t>
            </a:r>
          </a:p>
          <a:p>
            <a:pPr marL="0" lvl="0" indent="0">
              <a:buNone/>
            </a:pPr>
            <a:r>
              <a:t>The </a:t>
            </a:r>
            <a:r>
              <a:rPr>
                <a:latin typeface="Courier"/>
              </a:rPr>
              <a:t>R</a:t>
            </a:r>
            <a:r>
              <a:t> package </a:t>
            </a:r>
            <a:r>
              <a:rPr>
                <a:latin typeface="Courier"/>
              </a:rPr>
              <a:t>car</a:t>
            </a:r>
            <a:r>
              <a:t> has a helpful plotting function for plotting both the hat values and Cook’s D (and also studentised residuals). Cook’s D is given by the size of the circles.</a:t>
            </a:r>
          </a:p>
          <a:p>
            <a:pPr lvl="0" indent="0">
              <a:buNone/>
            </a:pPr>
            <a:r>
              <a:rPr>
                <a:solidFill>
                  <a:srgbClr val="4758AB"/>
                </a:solidFill>
                <a:latin typeface="Courier"/>
              </a:rPr>
              <a:t>library</a:t>
            </a:r>
            <a:r>
              <a:rPr>
                <a:solidFill>
                  <a:srgbClr val="003B4F"/>
                </a:solidFill>
                <a:latin typeface="Courier"/>
              </a:rPr>
              <a:t>(car)</a:t>
            </a:r>
            <a:br/>
            <a:r>
              <a:rPr>
                <a:solidFill>
                  <a:srgbClr val="4758AB"/>
                </a:solidFill>
                <a:latin typeface="Courier"/>
              </a:rPr>
              <a:t>influencePlot</a:t>
            </a:r>
            <a:r>
              <a:rPr>
                <a:solidFill>
                  <a:srgbClr val="003B4F"/>
                </a:solidFill>
                <a:latin typeface="Courier"/>
              </a:rPr>
              <a:t>(modBW_Mppwt)</a:t>
            </a:r>
          </a:p>
        </p:txBody>
      </p:sp>
      <p:pic>
        <p:nvPicPr>
          <p:cNvPr id="3" name="Picture 1" descr="MLW_KUHeS_RandStatistics_Session5_files/figure-pptx/unnamed-chunk-26-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94</a:t>
            </a:fld>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      StudRes        Hat      CookD
2  -2.1771480 0.05129374 0.11718176
4  -2.3575737 0.02388058 0.06103449
18 -0.1834157 0.21227697 0.00464508
37  1.5738906 0.10041359 0.13332758
40  2.3845565 0.02388058 0.06226080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95</a:t>
            </a:fld>
            <a:endParaRPr lang="en-GB"/>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831850" y="1709738"/>
            <a:ext cx="10515600" cy="2852737"/>
          </a:xfrm>
        </p:spPr>
        <p:txBody>
          <a:bodyPr/>
          <a:lstStyle/>
          <a:p>
            <a:pPr marL="0" lvl="0" indent="0">
              <a:buNone/>
            </a:pPr>
            <a:r>
              <a:t>GLM notes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96</a:t>
            </a:fld>
            <a:endParaRPr lang="en-GB"/>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Interaction terms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Consider the model</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m:rPr>
                          <m:nor/>
                        </m:rPr>
                        <a:rPr/>
                        <m:t> </m:t>
                      </m:r>
                      <m:r>
                        <m:rPr>
                          <m:nor/>
                        </m:rPr>
                        <a:rPr/>
                        <m:t>age</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2</m:t>
                          </m:r>
                        </m:sub>
                      </m:sSub>
                      <m:r>
                        <m:rPr>
                          <m:nor/>
                        </m:rPr>
                        <a:rPr/>
                        <m:t> </m:t>
                      </m:r>
                      <m:r>
                        <m:rPr>
                          <m:nor/>
                        </m:rPr>
                        <a:rPr/>
                        <m:t>male</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3</m:t>
                          </m:r>
                        </m:sub>
                      </m:sSub>
                      <m:r>
                        <m:rPr>
                          <m:nor/>
                        </m:rPr>
                        <a:rPr/>
                        <m:t> </m:t>
                      </m:r>
                      <m:r>
                        <m:rPr>
                          <m:nor/>
                        </m:rPr>
                        <a:rPr/>
                        <m:t>male</m:t>
                      </m:r>
                      <m:r>
                        <a:rPr>
                          <a:latin typeface="Cambria Math" panose="02040503050406030204" pitchFamily="18" charset="0"/>
                        </a:rPr>
                        <m:t>⋅</m:t>
                      </m:r>
                      <m:r>
                        <m:rPr>
                          <m:nor/>
                        </m:rPr>
                        <a:rPr/>
                        <m:t> </m:t>
                      </m:r>
                      <m:r>
                        <m:rPr>
                          <m:nor/>
                        </m:rPr>
                        <a:rPr/>
                        <m:t>age</m:t>
                      </m:r>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r>
                  <a:t>If you are female, the effect on </a:t>
                </a:r>
                <a14:m>
                  <m:oMath xmlns:m="http://schemas.openxmlformats.org/officeDocument/2006/math">
                    <m:r>
                      <a:rPr>
                        <a:latin typeface="Cambria Math" panose="02040503050406030204" pitchFamily="18" charset="0"/>
                      </a:rPr>
                      <m:t>𝑌</m:t>
                    </m:r>
                  </m:oMath>
                </a14:m>
                <a:r>
                  <a:t> for age is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a:t>
                </a:r>
              </a:p>
              <a:p>
                <a:pPr marL="0" lvl="0" indent="0">
                  <a:buNone/>
                </a:pPr>
                <a:r>
                  <a:t>If you are male, the effect on </a:t>
                </a:r>
                <a14:m>
                  <m:oMath xmlns:m="http://schemas.openxmlformats.org/officeDocument/2006/math">
                    <m:r>
                      <a:rPr>
                        <a:latin typeface="Cambria Math" panose="02040503050406030204" pitchFamily="18" charset="0"/>
                      </a:rPr>
                      <m:t>𝑌</m:t>
                    </m:r>
                  </m:oMath>
                </a14:m>
                <a:r>
                  <a:t> for age is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3</m:t>
                        </m:r>
                      </m:sub>
                    </m:sSub>
                  </m:oMath>
                </a14:m>
                <a:r>
                  <a:t>.</a:t>
                </a:r>
              </a:p>
              <a:p>
                <a:pPr marL="0" lvl="0" indent="0">
                  <a:buNone/>
                </a:pPr>
                <a:r>
                  <a:t>This is an </a:t>
                </a:r>
                <a:r>
                  <a:rPr b="1"/>
                  <a:t>interaction effect</a:t>
                </a:r>
                <a:r>
                  <a:t>: age and sex are not independent. There are different slopes for age, depending on your sex.</a:t>
                </a:r>
              </a:p>
              <a:p>
                <a:pPr marL="0" lvl="0" indent="0">
                  <a:buNone/>
                </a:pPr>
                <a:r>
                  <a:t>You can have interaction terms for 2 categorical variables, 1 categorical &amp; 1 continuous, 2 continuous variables.</a:t>
                </a:r>
              </a:p>
              <a:p>
                <a:pPr marL="0" lvl="0" indent="0">
                  <a:buNone/>
                </a:pPr>
                <a:r>
                  <a:t>Interpretation becomes more difficult.</a:t>
                </a:r>
              </a:p>
              <a:p>
                <a:pPr marL="0" lvl="0" indent="0">
                  <a:buNone/>
                </a:pPr>
                <a:r>
                  <a:t>Always include both individual terms!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97</a:t>
            </a:fld>
            <a:endParaRPr lang="en-GB"/>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Interaction terms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Example</a:t>
            </a:r>
          </a:p>
          <a:p>
            <a:pPr lvl="0" indent="0">
              <a:buNone/>
            </a:pPr>
            <a:r>
              <a:rPr>
                <a:solidFill>
                  <a:srgbClr val="003B4F"/>
                </a:solidFill>
                <a:latin typeface="Courier"/>
              </a:rPr>
              <a:t>ado&lt;-</a:t>
            </a:r>
            <a:r>
              <a:rPr>
                <a:solidFill>
                  <a:srgbClr val="4758AB"/>
                </a:solidFill>
                <a:latin typeface="Courier"/>
              </a:rPr>
              <a:t>read.csv</a:t>
            </a:r>
            <a:r>
              <a:rPr>
                <a:solidFill>
                  <a:srgbClr val="003B4F"/>
                </a:solidFill>
                <a:latin typeface="Courier"/>
              </a:rPr>
              <a:t>(</a:t>
            </a:r>
            <a:r>
              <a:rPr>
                <a:solidFill>
                  <a:srgbClr val="20794D"/>
                </a:solidFill>
                <a:latin typeface="Courier"/>
              </a:rPr>
              <a:t>"dataAndSupportDocs/adolescent_small.csv"</a:t>
            </a:r>
            <a:r>
              <a:rPr>
                <a:solidFill>
                  <a:srgbClr val="003B4F"/>
                </a:solidFill>
                <a:latin typeface="Courier"/>
              </a:rPr>
              <a:t>)</a:t>
            </a:r>
            <a:br/>
            <a:br/>
            <a:r>
              <a:rPr>
                <a:solidFill>
                  <a:srgbClr val="003B4F"/>
                </a:solidFill>
                <a:latin typeface="Courier"/>
              </a:rPr>
              <a:t>modWeightInt&lt;-</a:t>
            </a:r>
            <a:r>
              <a:rPr>
                <a:solidFill>
                  <a:srgbClr val="4758AB"/>
                </a:solidFill>
                <a:latin typeface="Courier"/>
              </a:rPr>
              <a:t>glm</a:t>
            </a:r>
            <a:r>
              <a:rPr>
                <a:solidFill>
                  <a:srgbClr val="003B4F"/>
                </a:solidFill>
                <a:latin typeface="Courier"/>
              </a:rPr>
              <a:t>(a104wt</a:t>
            </a:r>
            <a:r>
              <a:rPr>
                <a:solidFill>
                  <a:srgbClr val="5E5E5E"/>
                </a:solidFill>
                <a:latin typeface="Courier"/>
              </a:rPr>
              <a:t>~</a:t>
            </a:r>
            <a:r>
              <a:rPr>
                <a:solidFill>
                  <a:srgbClr val="003B4F"/>
                </a:solidFill>
                <a:latin typeface="Courier"/>
              </a:rPr>
              <a:t>a12age</a:t>
            </a:r>
            <a:r>
              <a:rPr>
                <a:solidFill>
                  <a:srgbClr val="5E5E5E"/>
                </a:solidFill>
                <a:latin typeface="Courier"/>
              </a:rPr>
              <a:t>*</a:t>
            </a:r>
            <a:r>
              <a:rPr>
                <a:solidFill>
                  <a:srgbClr val="003B4F"/>
                </a:solidFill>
                <a:latin typeface="Courier"/>
              </a:rPr>
              <a:t>hiv,</a:t>
            </a:r>
            <a:r>
              <a:rPr>
                <a:solidFill>
                  <a:srgbClr val="657422"/>
                </a:solidFill>
                <a:latin typeface="Courier"/>
              </a:rPr>
              <a:t>data=</a:t>
            </a:r>
            <a:r>
              <a:rPr>
                <a:solidFill>
                  <a:srgbClr val="003B4F"/>
                </a:solidFill>
                <a:latin typeface="Courier"/>
              </a:rPr>
              <a:t>ado)</a:t>
            </a:r>
            <a:br/>
            <a:r>
              <a:rPr>
                <a:solidFill>
                  <a:srgbClr val="4758AB"/>
                </a:solidFill>
                <a:latin typeface="Courier"/>
              </a:rPr>
              <a:t>summary</a:t>
            </a:r>
            <a:r>
              <a:rPr>
                <a:solidFill>
                  <a:srgbClr val="003B4F"/>
                </a:solidFill>
                <a:latin typeface="Courier"/>
              </a:rPr>
              <a:t>(modWeightInt)</a:t>
            </a:r>
            <a:r>
              <a:rPr>
                <a:solidFill>
                  <a:srgbClr val="5E5E5E"/>
                </a:solidFill>
                <a:latin typeface="Courier"/>
              </a:rPr>
              <a:t>$</a:t>
            </a:r>
            <a:r>
              <a:rPr>
                <a:solidFill>
                  <a:srgbClr val="003B4F"/>
                </a:solidFill>
                <a:latin typeface="Courier"/>
              </a:rPr>
              <a:t>coefficients</a:t>
            </a:r>
          </a:p>
          <a:p>
            <a:pPr lvl="0" indent="0">
              <a:buNone/>
            </a:pPr>
            <a:r>
              <a:rPr>
                <a:latin typeface="Courier"/>
              </a:rPr>
              <a:t>                     Estimate Std. Error   t value     Pr(&gt;|t|)
(Intercept)        -12.202112  3.3080393 -3.688624 2.741478e-04
a12age               3.895924  0.2359772 16.509745 1.844004e-42
hivpositive          9.074343  5.1781378  1.752434 8.086903e-02
a12age:hivpositive  -1.453828  0.3808874 -3.816950 1.686588e-04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98</a:t>
            </a:fld>
            <a:endParaRPr lang="en-GB"/>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p:txBody>
          <a:bodyPr/>
          <a:lstStyle/>
          <a:p>
            <a:pPr marL="0" lvl="0" indent="0">
              <a:buNone/>
            </a:pPr>
            <a:r>
              <a:t>Notes: Collinearity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If two predictors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2</m:t>
                        </m:r>
                      </m:sub>
                    </m:sSub>
                  </m:oMath>
                </a14:m>
                <a:r>
                  <a:t> are correlated, then estimation of the GLM can become difficult and interpretation of coefficients also becomes tricky.</a:t>
                </a:r>
              </a:p>
              <a:p>
                <a:pPr marL="0" lvl="0" indent="0">
                  <a:buNone/>
                </a:pPr>
                <a:r>
                  <a:t>The numerical instability comes from the fact that MLE will involve matrix inversion and this will become singular the more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oMath>
                </a14:m>
                <a:r>
                  <a:t> and </a:t>
                </a:r>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2</m:t>
                        </m:r>
                      </m:sub>
                    </m:sSub>
                  </m:oMath>
                </a14:m>
                <a:r>
                  <a:t> are correlated.</a:t>
                </a:r>
              </a:p>
              <a:p>
                <a:pPr marL="0" lvl="0" indent="0">
                  <a:buNone/>
                </a:pPr>
                <a:r>
                  <a:rPr i="1"/>
                  <a:t>Centering</a:t>
                </a:r>
                <a:r>
                  <a:t> correlated variables will often help.</a:t>
                </a:r>
              </a:p>
              <a:p>
                <a:pPr marL="0" lvl="0" indent="0">
                  <a:buNone/>
                </a:pPr>
                <a:r>
                  <a:t>Best to avoid including collinear predictors.</a:t>
                </a:r>
              </a:p>
              <a:p>
                <a:pPr marL="0" lvl="0" indent="0">
                  <a:buNone/>
                </a:pPr>
                <a:r>
                  <a:rPr b="1"/>
                  <a:t>Variance inflation factors (VIF)</a:t>
                </a:r>
                <a:r>
                  <a:t> can help to spot multicollinearity and to remove problematic explanatory variables.</a:t>
                </a:r>
              </a:p>
            </p:txBody>
          </p:sp>
        </mc:Choice>
        <mc:Fallback xmlns="">
          <p:sp>
            <p:nvSpPr>
              <p:cNvPr id="3" name="Content Placeholder 2">
                <a:extLst>
                  <a:ext uri="{FF2B5EF4-FFF2-40B4-BE49-F238E27FC236}">
                    <a16:creationId xmlns:a16="http://schemas.microsoft.com/office/drawing/2014/main" id="{288BC91F-1C76-43AE-8B2A-956D48B768BE}"/>
                  </a:ext>
                </a:extLst>
              </p:cNvPr>
              <p:cNvSpPr>
                <a:spLocks noGrp="1" noRot="1" noChangeAspect="1" noMove="1" noResize="1" noEditPoints="1" noAdjustHandles="1" noChangeArrowheads="1" noChangeShapeType="1" noTextEdit="1"/>
              </p:cNvSpPr>
              <p:nvPr>
                <p:ph idx="1"/>
              </p:nvPr>
            </p:nvSpPr>
            <p:spPr>
              <a:blipFill>
                <a:blip r:embed="rId2"/>
                <a:stretch>
                  <a:fillRect l="-724" t="-1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99</a:t>
            </a:fld>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3566</TotalTime>
  <Words>9412</Words>
  <Application>Microsoft Office PowerPoint</Application>
  <PresentationFormat>Widescreen</PresentationFormat>
  <Paragraphs>783</Paragraphs>
  <Slides>113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113</vt:i4>
      </vt:variant>
    </vt:vector>
  </HeadingPairs>
  <TitlesOfParts>
    <vt:vector size="119" baseType="lpstr">
      <vt:lpstr>Arial</vt:lpstr>
      <vt:lpstr>Calibri</vt:lpstr>
      <vt:lpstr>Calibri Light</vt:lpstr>
      <vt:lpstr>Cambria Math</vt:lpstr>
      <vt:lpstr>Courier</vt:lpstr>
      <vt:lpstr>Office Theme</vt:lpstr>
      <vt:lpstr>Statistics and R short course   Session 5: Basic regression modelling</vt:lpstr>
      <vt:lpstr>Preliminaries</vt:lpstr>
      <vt:lpstr>Preliminaries</vt:lpstr>
      <vt:lpstr>Learning outcomes</vt:lpstr>
      <vt:lpstr>Notation</vt:lpstr>
      <vt:lpstr>Libraries &amp; data</vt:lpstr>
      <vt:lpstr>Libraries &amp; data</vt:lpstr>
      <vt:lpstr>Linear model &amp; correlation</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vt:lpstr>
      <vt:lpstr>Linear model - Example</vt:lpstr>
      <vt:lpstr>Generalised linear model</vt:lpstr>
      <vt:lpstr>Generalised linear model</vt:lpstr>
      <vt:lpstr>Generalised linear model</vt:lpstr>
      <vt:lpstr>Generalised linear model</vt:lpstr>
      <vt:lpstr>Generalised linear model</vt:lpstr>
      <vt:lpstr>Generalised linear model</vt:lpstr>
      <vt:lpstr>Generalised linear model</vt:lpstr>
      <vt:lpstr>Generalised linear model</vt:lpstr>
      <vt:lpstr>Generalised linear model</vt:lpstr>
      <vt:lpstr>Generalised linear model</vt:lpstr>
      <vt:lpstr>Generalised linear model</vt:lpstr>
      <vt:lpstr>Generalised linear model</vt:lpstr>
      <vt:lpstr>Statistical inference for GLMs</vt:lpstr>
      <vt:lpstr>Inference for GLMs</vt:lpstr>
      <vt:lpstr>Inference for GLMs</vt:lpstr>
      <vt:lpstr>Inference for GLMs</vt:lpstr>
      <vt:lpstr>Inference for GLMs</vt:lpstr>
      <vt:lpstr>Inference for GLMs</vt:lpstr>
      <vt:lpstr>Inference for GLMs: confidence bands</vt:lpstr>
      <vt:lpstr>Inference for GLMs: confidence bands</vt:lpstr>
      <vt:lpstr>Inference for GLMs: confidence bands</vt:lpstr>
      <vt:lpstr>Non-identity link functions &amp; non-normal distributions</vt:lpstr>
      <vt:lpstr>Beyond identity link and normal distribution</vt:lpstr>
      <vt:lpstr>Beyond identity link and normal distribution</vt:lpstr>
      <vt:lpstr>Beyond identity link and normal distribution</vt:lpstr>
      <vt:lpstr>Beyond identity link and normal distribution</vt:lpstr>
      <vt:lpstr>Beyond identity link and normal distribution</vt:lpstr>
      <vt:lpstr>Beyond identity link and normal distribution</vt:lpstr>
      <vt:lpstr>Beyond identity link and normal distribution</vt:lpstr>
      <vt:lpstr>Beyond identity link and normal distribution</vt:lpstr>
      <vt:lpstr>Beyond identity link and normal distribution</vt:lpstr>
      <vt:lpstr>Beyond identity link and normal distribution</vt:lpstr>
      <vt:lpstr>Beyond identity link and normal distribution</vt:lpstr>
      <vt:lpstr>Beyond identity link and normal distribution</vt:lpstr>
      <vt:lpstr>Beyond identity link and normal distribution</vt:lpstr>
      <vt:lpstr>Model 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Diagnostics</vt:lpstr>
      <vt:lpstr>PowerPoint Presentation</vt:lpstr>
      <vt:lpstr>PowerPoint Presentation</vt:lpstr>
      <vt:lpstr>PowerPoint Presentation</vt:lpstr>
      <vt:lpstr>Diagnostics</vt:lpstr>
      <vt:lpstr>Diagnostics</vt:lpstr>
      <vt:lpstr>Diagnostics</vt:lpstr>
      <vt:lpstr>Diagnostics</vt:lpstr>
      <vt:lpstr>Diagnostics</vt:lpstr>
      <vt:lpstr>Diagnostics</vt:lpstr>
      <vt:lpstr>Diagnostics</vt:lpstr>
      <vt:lpstr>PowerPoint Presentation</vt:lpstr>
      <vt:lpstr>GLM notes</vt:lpstr>
      <vt:lpstr>Notes: Interaction terms</vt:lpstr>
      <vt:lpstr>Notes: Interaction terms</vt:lpstr>
      <vt:lpstr>Notes: Collinearity</vt:lpstr>
      <vt:lpstr>Notes: Collinearity</vt:lpstr>
      <vt:lpstr>Notes: Collinearity</vt:lpstr>
      <vt:lpstr>Notes: Variable &amp; functional form selection</vt:lpstr>
      <vt:lpstr>Notes: Variable &amp; functional form selection</vt:lpstr>
      <vt:lpstr>Notes: Variable &amp; functional form selection</vt:lpstr>
      <vt:lpstr>Notes: Variable &amp; functional form selection</vt:lpstr>
      <vt:lpstr>Notes: Variable &amp; functional form selection</vt:lpstr>
      <vt:lpstr>Notes: Variable &amp; functional form selection</vt:lpstr>
      <vt:lpstr>Notes: Variable &amp; functional form selection</vt:lpstr>
      <vt:lpstr>Notes: Variable &amp; functional form selection</vt:lpstr>
      <vt:lpstr>Notes: Variable &amp; functional form selection</vt:lpstr>
      <vt:lpstr>Notes: Correlated data</vt:lpstr>
      <vt:lpstr>Notes: rms package</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22</TotalTime>
  <Words>2</Words>
  <Application>Microsoft Macintosh PowerPoint</Application>
  <PresentationFormat>Widescreen</PresentationFormat>
  <Paragraphs>2</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Statistics and R short course: Session 5: Basic regression modelling</dc:title>
  <dc:creator>Marc Henrion</dc:creator>
  <cp:keywords/>
  <cp:lastModifiedBy>Jessie Khaki</cp:lastModifiedBy>
  <cp:revision>18</cp:revision>
  <dcterms:created xsi:type="dcterms:W3CDTF">2024-10-21T07:39:47Z</dcterms:created>
  <dcterms:modified xsi:type="dcterms:W3CDTF">2026-02-02T05:22:24Z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2024-10-22</vt:lpwstr>
  </property>
  <property fmtid="{D5CDD505-2E9C-101B-9397-08002B2CF9AE}" pid="6" name="execute">
    <vt:lpwstr/>
  </property>
  <property fmtid="{D5CDD505-2E9C-101B-9397-08002B2CF9AE}" pid="7" name="header-includes">
    <vt:lpwstr/>
  </property>
  <property fmtid="{D5CDD505-2E9C-101B-9397-08002B2CF9AE}" pid="8" name="include-after">
    <vt:lpwstr/>
  </property>
  <property fmtid="{D5CDD505-2E9C-101B-9397-08002B2CF9AE}" pid="9" name="include-before">
    <vt:lpwstr/>
  </property>
  <property fmtid="{D5CDD505-2E9C-101B-9397-08002B2CF9AE}" pid="10" name="labels">
    <vt:lpwstr/>
  </property>
  <property fmtid="{D5CDD505-2E9C-101B-9397-08002B2CF9AE}" pid="11" name="subtitle">
    <vt:lpwstr/>
  </property>
  <property fmtid="{D5CDD505-2E9C-101B-9397-08002B2CF9AE}" pid="12" name="toc-title">
    <vt:lpwstr>Table of contents</vt:lpwstr>
  </property>
</Properties>
</file>